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Gloria Hallelujah" panose="020B0604020202020204" charset="0"/>
      <p:regular r:id="rId18"/>
    </p:embeddedFont>
    <p:embeddedFont>
      <p:font typeface="Libre Baskerville" panose="020B0604020202020204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0198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1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76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16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08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42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17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24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64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55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06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61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32370" y="283950"/>
            <a:ext cx="4631232" cy="14104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73763"/>
                </a:solidFill>
                <a:latin typeface="Gloria Hallelujah"/>
              </a:rPr>
              <a:t>palliate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5020500" y="655175"/>
            <a:ext cx="2590500" cy="10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 b="1">
                <a:solidFill>
                  <a:srgbClr val="073763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 verb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350" y="2813325"/>
            <a:ext cx="3912649" cy="22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051800" y="1694375"/>
            <a:ext cx="6416100" cy="17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3000" b="1">
                <a:latin typeface="Times New Roman"/>
                <a:ea typeface="Times New Roman"/>
                <a:cs typeface="Times New Roman"/>
                <a:sym typeface="Times New Roman"/>
              </a:rPr>
              <a:t>to relieve or lessen without curing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205125" y="148200"/>
            <a:ext cx="54888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00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palliative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83950" y="1982650"/>
            <a:ext cx="41586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Practicing yoga had a </a:t>
            </a:r>
            <a:r>
              <a:rPr lang="en" sz="3600" b="1" u="sng">
                <a:latin typeface="Libre Baskerville"/>
                <a:ea typeface="Libre Baskerville"/>
                <a:cs typeface="Libre Baskerville"/>
                <a:sym typeface="Libre Baskerville"/>
              </a:rPr>
              <a:t>palliative</a:t>
            </a: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 effect on the woman.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849" y="275250"/>
            <a:ext cx="3747127" cy="45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680500" y="148200"/>
            <a:ext cx="54888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99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palliative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52100" y="4033725"/>
            <a:ext cx="7196100" cy="10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Grilled cheese and tomato soup have a </a:t>
            </a:r>
            <a:r>
              <a:rPr lang="en" sz="2800" b="1" u="sng">
                <a:latin typeface="Libre Baskerville"/>
                <a:ea typeface="Libre Baskerville"/>
                <a:cs typeface="Libre Baskerville"/>
                <a:sym typeface="Libre Baskerville"/>
              </a:rPr>
              <a:t>palliative</a:t>
            </a: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effect, especially on a cold day.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524" y="1854124"/>
            <a:ext cx="2478824" cy="17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299" y="2321295"/>
            <a:ext cx="2612374" cy="2111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Image result for aleve  clipart no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075" y="3047825"/>
            <a:ext cx="2881850" cy="18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211175" y="15100"/>
            <a:ext cx="49476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b="1">
                <a:solidFill>
                  <a:srgbClr val="0B53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palliate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51850" y="1807300"/>
            <a:ext cx="5000400" cy="21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pronunciation: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7200" b="1">
                <a:latin typeface="Libre Baskerville"/>
                <a:ea typeface="Libre Baskerville"/>
                <a:cs typeface="Libre Baskerville"/>
                <a:sym typeface="Libre Baskerville"/>
              </a:rPr>
              <a:t>pal</a:t>
            </a:r>
            <a:r>
              <a:rPr lang="en" sz="6000" b="1">
                <a:latin typeface="Libre Baskerville"/>
                <a:ea typeface="Libre Baskerville"/>
                <a:cs typeface="Libre Baskerville"/>
                <a:sym typeface="Libre Baskerville"/>
              </a:rPr>
              <a:t>-ee-eyt</a:t>
            </a:r>
          </a:p>
          <a:p>
            <a:pPr lv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2136747" y="121425"/>
            <a:ext cx="4947600" cy="1419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 dirty="0">
                <a:solidFill>
                  <a:srgbClr val="0B53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palliate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31919" y="1434575"/>
            <a:ext cx="5000400" cy="3560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related forms:</a:t>
            </a:r>
          </a:p>
          <a:p>
            <a:pPr marL="533400" lvl="0" rtl="0">
              <a:spcBef>
                <a:spcPts val="0"/>
              </a:spcBef>
              <a:buSzPct val="100000"/>
            </a:pP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noun</a:t>
            </a:r>
          </a:p>
          <a:p>
            <a:pPr marL="966788" lvl="0" indent="-52388" defTabSz="601663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" sz="2400" b="1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palliation </a:t>
            </a: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(the act of</a:t>
            </a:r>
            <a:r>
              <a:rPr lang="en" sz="2400" b="1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  <a:endParaRPr lang="en" sz="2400" b="1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914400" lvl="0" defTabSz="601663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" sz="2400" b="1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palliator </a:t>
            </a: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(person)</a:t>
            </a:r>
          </a:p>
          <a:p>
            <a:pPr marL="533400" lvl="0" rtl="0">
              <a:spcBef>
                <a:spcPts val="0"/>
              </a:spcBef>
              <a:buSzPct val="100000"/>
            </a:pP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adjective</a:t>
            </a:r>
          </a:p>
          <a:p>
            <a:pPr marL="914400" lvl="0" defTabSz="601663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b="1" dirty="0"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" sz="2400" b="1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palliative</a:t>
            </a:r>
            <a:endParaRPr lang="en" sz="2400" b="1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indent="457200" rtl="0">
              <a:spcBef>
                <a:spcPts val="0"/>
              </a:spcBef>
              <a:buNone/>
            </a:pPr>
            <a:endParaRPr sz="6000" b="1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rtl="0">
              <a:spcBef>
                <a:spcPts val="0"/>
              </a:spcBef>
              <a:buNone/>
            </a:pPr>
            <a:endParaRPr sz="1500" dirty="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 dirty="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475" y="1434575"/>
            <a:ext cx="3199399" cy="356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2211175" y="15100"/>
            <a:ext cx="49476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0B53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palliate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74450" y="1573850"/>
            <a:ext cx="5000400" cy="32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synonyms:</a:t>
            </a:r>
          </a:p>
          <a:p>
            <a:pPr marL="914400" lvl="0" indent="-381000" rtl="0">
              <a:spcBef>
                <a:spcPts val="0"/>
              </a:spcBef>
              <a:buSzPct val="100000"/>
              <a:buFont typeface="Libre Baskerville"/>
              <a:buChar char="●"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mitigate</a:t>
            </a:r>
          </a:p>
          <a:p>
            <a:pPr marL="914400" lvl="0" indent="-381000" rtl="0">
              <a:spcBef>
                <a:spcPts val="0"/>
              </a:spcBef>
              <a:buSzPct val="100000"/>
              <a:buFont typeface="Libre Baskerville"/>
              <a:buChar char="●"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alleviate</a:t>
            </a:r>
          </a:p>
          <a:p>
            <a:pPr marL="914400" lvl="0" indent="-381000" rtl="0">
              <a:spcBef>
                <a:spcPts val="0"/>
              </a:spcBef>
              <a:buSzPct val="100000"/>
              <a:buFont typeface="Libre Baskerville"/>
              <a:buChar char="●"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assuage</a:t>
            </a:r>
          </a:p>
          <a:p>
            <a:pPr marL="914400" lvl="0" indent="-381000" rtl="0">
              <a:spcBef>
                <a:spcPts val="0"/>
              </a:spcBef>
              <a:buSzPct val="100000"/>
              <a:buFont typeface="Libre Baskerville"/>
              <a:buChar char="●"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ease</a:t>
            </a:r>
          </a:p>
          <a:p>
            <a:pPr marL="914400" lvl="0" indent="-381000" rtl="0">
              <a:spcBef>
                <a:spcPts val="0"/>
              </a:spcBef>
              <a:buSzPct val="100000"/>
              <a:buFont typeface="Libre Baskerville"/>
              <a:buChar char="●"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temper</a:t>
            </a:r>
          </a:p>
          <a:p>
            <a:pPr marL="914400" lvl="0" indent="-381000" rtl="0">
              <a:spcBef>
                <a:spcPts val="0"/>
              </a:spcBef>
              <a:buSzPct val="100000"/>
              <a:buFont typeface="Libre Baskerville"/>
              <a:buChar char="●"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moderate</a:t>
            </a:r>
          </a:p>
          <a:p>
            <a:pPr marL="914400" lvl="0" indent="-381000" rtl="0">
              <a:spcBef>
                <a:spcPts val="0"/>
              </a:spcBef>
              <a:buSzPct val="100000"/>
              <a:buFont typeface="Libre Baskerville"/>
              <a:buChar char="●"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allay</a:t>
            </a:r>
          </a:p>
          <a:p>
            <a:pPr lvl="0" indent="457200" rtl="0">
              <a:spcBef>
                <a:spcPts val="0"/>
              </a:spcBef>
              <a:buNone/>
            </a:pPr>
            <a:endParaRPr sz="6000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699" y="1159724"/>
            <a:ext cx="4466876" cy="37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205125" y="148200"/>
            <a:ext cx="54888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4A86E8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22675" y="1868550"/>
            <a:ext cx="4158600" cy="25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Using repellent before going outside </a:t>
            </a:r>
            <a:r>
              <a:rPr lang="en" sz="3600" b="1" u="sng">
                <a:latin typeface="Libre Baskerville"/>
                <a:ea typeface="Libre Baskerville"/>
                <a:cs typeface="Libre Baskerville"/>
                <a:sym typeface="Libre Baskerville"/>
              </a:rPr>
              <a:t>palliates</a:t>
            </a: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 the annoying effect of insects.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00" y="993962"/>
            <a:ext cx="2845250" cy="40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874" y="255775"/>
            <a:ext cx="2510649" cy="208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Shape 91"/>
          <p:cNvGrpSpPr/>
          <p:nvPr/>
        </p:nvGrpSpPr>
        <p:grpSpPr>
          <a:xfrm>
            <a:off x="2404366" y="75132"/>
            <a:ext cx="3941106" cy="3945518"/>
            <a:chOff x="5627350" y="1313075"/>
            <a:chExt cx="3413100" cy="3466150"/>
          </a:xfrm>
        </p:grpSpPr>
        <p:pic>
          <p:nvPicPr>
            <p:cNvPr id="92" name="Shape 9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17498" y="1313075"/>
              <a:ext cx="3032850" cy="3466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/>
            <p:nvPr/>
          </p:nvSpPr>
          <p:spPr>
            <a:xfrm>
              <a:off x="5627350" y="1539275"/>
              <a:ext cx="3413100" cy="1112400"/>
            </a:xfrm>
            <a:prstGeom prst="rect">
              <a:avLst/>
            </a:prstGeom>
            <a:solidFill>
              <a:srgbClr val="83EEAC"/>
            </a:solidFill>
            <a:ln w="9525" cap="flat" cmpd="sng">
              <a:solidFill>
                <a:srgbClr val="83EEA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4" name="Shape 94"/>
          <p:cNvSpPr txBox="1"/>
          <p:nvPr/>
        </p:nvSpPr>
        <p:spPr>
          <a:xfrm>
            <a:off x="632975" y="127425"/>
            <a:ext cx="54888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34500" y="3887675"/>
            <a:ext cx="8475000" cy="12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Some products can </a:t>
            </a:r>
            <a:r>
              <a:rPr lang="en" sz="2800" b="1" u="sng">
                <a:latin typeface="Libre Baskerville"/>
                <a:ea typeface="Libre Baskerville"/>
                <a:cs typeface="Libre Baskerville"/>
                <a:sym typeface="Libre Baskerville"/>
              </a:rPr>
              <a:t>palliate</a:t>
            </a:r>
            <a:r>
              <a:rPr lang="en" sz="2400" b="1">
                <a:latin typeface="Libre Baskerville"/>
                <a:ea typeface="Libre Baskerville"/>
                <a:cs typeface="Libre Baskerville"/>
                <a:sym typeface="Libre Baskerville"/>
              </a:rPr>
              <a:t> the symptoms of poison ivy, though they cannot eliminate the rash</a:t>
            </a: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2125625" y="0"/>
            <a:ext cx="54888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0000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palliate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280400" y="1792200"/>
            <a:ext cx="4938000" cy="21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The politician needed to </a:t>
            </a:r>
            <a:r>
              <a:rPr lang="en" sz="3600" b="1" u="sng">
                <a:latin typeface="Libre Baskerville"/>
                <a:ea typeface="Libre Baskerville"/>
                <a:cs typeface="Libre Baskerville"/>
                <a:sym typeface="Libre Baskerville"/>
              </a:rPr>
              <a:t>palliate</a:t>
            </a: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 the effect of his inappropriate remarks and  blunders.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274" y="2289859"/>
            <a:ext cx="3605825" cy="272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205125" y="148200"/>
            <a:ext cx="54888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99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palliator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80050" y="1940400"/>
            <a:ext cx="4481700" cy="26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A </a:t>
            </a:r>
            <a:r>
              <a:rPr lang="en" sz="3600" b="1" u="sng">
                <a:latin typeface="Libre Baskerville"/>
                <a:ea typeface="Libre Baskerville"/>
                <a:cs typeface="Libre Baskerville"/>
                <a:sym typeface="Libre Baskerville"/>
              </a:rPr>
              <a:t>palliator</a:t>
            </a: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 by nature, the young boy found pastimes that eased his stress.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425" y="997350"/>
            <a:ext cx="3869375" cy="40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EA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05125" y="148200"/>
            <a:ext cx="5488800" cy="17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741B4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palliation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22675" y="1868550"/>
            <a:ext cx="4158600" cy="19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A relaxing vacation can provide a sense of </a:t>
            </a:r>
            <a:r>
              <a:rPr lang="en" sz="3600" b="1" u="sng">
                <a:latin typeface="Libre Baskerville"/>
                <a:ea typeface="Libre Baskerville"/>
                <a:cs typeface="Libre Baskerville"/>
                <a:sym typeface="Libre Baskerville"/>
              </a:rPr>
              <a:t>palliation</a:t>
            </a:r>
            <a:r>
              <a:rPr lang="en" sz="3000" b="1"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97979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098" y="968825"/>
            <a:ext cx="3923424" cy="41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131</Words>
  <Application>Microsoft Office PowerPoint</Application>
  <PresentationFormat>On-screen Show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Verdana</vt:lpstr>
      <vt:lpstr>Gloria Hallelujah</vt:lpstr>
      <vt:lpstr>Libre Baskerville</vt:lpstr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Casey</dc:creator>
  <cp:lastModifiedBy>Anne Casey</cp:lastModifiedBy>
  <cp:revision>2</cp:revision>
  <dcterms:modified xsi:type="dcterms:W3CDTF">2016-08-27T12:28:33Z</dcterms:modified>
</cp:coreProperties>
</file>