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herry Cream Soda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herryCreamSoda-regular.fnt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3700" y="458650"/>
            <a:ext cx="8976599" cy="2173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herry Cream Soda"/>
              <a:buNone/>
            </a:pPr>
            <a:r>
              <a:rPr lang="en" sz="48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The Word of the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herry Cream Soda"/>
              <a:buNone/>
            </a:pPr>
            <a:r>
              <a:rPr lang="en" sz="48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Week is . . 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herry Cream Soda"/>
              <a:buNone/>
            </a:pPr>
            <a:r>
              <a:rPr lang="en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30700"/>
            <a:ext cx="8520599" cy="194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herry Cream Soda"/>
              <a:buNone/>
            </a:pPr>
            <a:r>
              <a:rPr lang="en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This word is an adjective, used to describe people, places, or things.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herry Cream Soda"/>
              <a:buNone/>
            </a:pPr>
            <a:r>
              <a:rPr lang="en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Have you ever heard someone use this word to describe something?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ctrTitle"/>
          </p:nvPr>
        </p:nvSpPr>
        <p:spPr>
          <a:xfrm>
            <a:off x="1923750" y="600725"/>
            <a:ext cx="5296499" cy="11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t/>
            </a:r>
            <a:endParaRPr sz="48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herry Cream Soda"/>
              <a:buNone/>
            </a:pPr>
            <a:r>
              <a:rPr lang="en" sz="6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262100" y="260700"/>
            <a:ext cx="2325900" cy="4622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Cream Soda"/>
              <a:buNone/>
            </a:pPr>
            <a:r>
              <a:rPr lang="en" sz="2400" u="sng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Writing Prompt: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Cream Soda"/>
              <a:buNone/>
            </a:pPr>
            <a:r>
              <a:rPr lang="en" sz="24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Analyze the meaning of this quote.  How can following these words make you a better version of yourself?</a:t>
            </a:r>
            <a:r>
              <a:rPr lang="en" sz="31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  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0127" y="1220399"/>
            <a:ext cx="5701272" cy="34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1923750" y="436800"/>
            <a:ext cx="5296499" cy="11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t/>
            </a:r>
            <a:endParaRPr sz="48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herry Cream Soda"/>
              <a:buNone/>
            </a:pPr>
            <a:r>
              <a:rPr lang="en" sz="6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b="1"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</a:t>
            </a: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-f</a:t>
            </a:r>
            <a:r>
              <a:rPr i="1"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uh</a:t>
            </a: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l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107650"/>
            <a:ext cx="5825700" cy="25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 u="sng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Definition: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*characterized by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 melancholy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*longing, yearning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u="sng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405575" y="1714625"/>
            <a:ext cx="3516299" cy="3221399"/>
          </a:xfrm>
          <a:prstGeom prst="rect">
            <a:avLst/>
          </a:prstGeom>
          <a:noFill/>
          <a:ln cap="flat" cmpd="sng" w="762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herry Cream Soda"/>
              <a:buNone/>
            </a:pPr>
            <a:r>
              <a:rPr b="0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Related Forms: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herry Cream Soda"/>
              <a:buChar char="●"/>
            </a:pPr>
            <a:r>
              <a:rPr b="0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</a:t>
            </a:r>
            <a:r>
              <a:rPr b="1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wistfully, </a:t>
            </a:r>
            <a:r>
              <a:rPr b="0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adverb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-342900" lvl="0" marL="457200" marR="0" rtl="0" algn="l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herry Cream Soda"/>
              <a:buChar char="●"/>
            </a:pPr>
            <a:r>
              <a:rPr b="1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wistfulness, </a:t>
            </a:r>
            <a:r>
              <a:rPr b="0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noun</a:t>
            </a:r>
            <a:endParaRPr/>
          </a:p>
          <a:p>
            <a:pPr indent="-342900" lvl="0" marL="457200" marR="0" rtl="0" algn="l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herry Cream Soda"/>
              <a:buChar char="●"/>
            </a:pPr>
            <a:r>
              <a:rPr b="1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unwistful, </a:t>
            </a:r>
            <a:r>
              <a:rPr b="0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adjective</a:t>
            </a:r>
            <a:endParaRPr/>
          </a:p>
          <a:p>
            <a:pPr indent="-342900" lvl="0" marL="457200" marR="0" rtl="0" algn="l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herry Cream Soda"/>
              <a:buChar char="●"/>
            </a:pPr>
            <a:r>
              <a:rPr b="1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unwistfully, </a:t>
            </a:r>
            <a:r>
              <a:rPr b="0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adverb</a:t>
            </a:r>
            <a:endParaRPr/>
          </a:p>
          <a:p>
            <a:pPr indent="-342900" lvl="0" marL="457200" marR="0" rtl="0" algn="l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herry Cream Soda"/>
              <a:buChar char="●"/>
            </a:pPr>
            <a:r>
              <a:rPr b="1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unwistfulness, </a:t>
            </a:r>
            <a:r>
              <a:rPr b="0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noun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1923750" y="600725"/>
            <a:ext cx="5296499" cy="11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t/>
            </a:r>
            <a:endParaRPr sz="48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herry Cream Soda"/>
              <a:buNone/>
            </a:pPr>
            <a:r>
              <a:rPr lang="en" sz="6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1413925"/>
            <a:ext cx="58257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 u="sng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Synonyms: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*contemplative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*dreamy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*nostalgic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*thoughtful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*sad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*pensive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u="sng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1949" y="1413912"/>
            <a:ext cx="4614500" cy="3276574"/>
          </a:xfrm>
          <a:prstGeom prst="rect">
            <a:avLst/>
          </a:prstGeom>
          <a:noFill/>
          <a:ln cap="flat" cmpd="sng" w="762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ctrTitle"/>
          </p:nvPr>
        </p:nvSpPr>
        <p:spPr>
          <a:xfrm>
            <a:off x="1923750" y="600725"/>
            <a:ext cx="5296499" cy="11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t/>
            </a:r>
            <a:endParaRPr sz="48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herry Cream Soda"/>
              <a:buNone/>
            </a:pPr>
            <a:r>
              <a:rPr lang="en" sz="6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311700" y="1413925"/>
            <a:ext cx="58257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 u="sng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Antonyms: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*cheerful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*happy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*joyful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*negligent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*shallow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herry Cream Soda"/>
              <a:buNone/>
            </a:pPr>
            <a:r>
              <a:rPr lang="en" sz="3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*uncaring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u="sng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1125" y="1335337"/>
            <a:ext cx="4418350" cy="3548075"/>
          </a:xfrm>
          <a:prstGeom prst="rect">
            <a:avLst/>
          </a:prstGeom>
          <a:noFill/>
          <a:ln cap="flat" cmpd="sng" w="762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1923750" y="600725"/>
            <a:ext cx="5296499" cy="11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t/>
            </a:r>
            <a:endParaRPr sz="48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herry Cream Soda"/>
              <a:buNone/>
            </a:pPr>
            <a:r>
              <a:rPr lang="en" sz="6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2965325" y="1119100"/>
            <a:ext cx="5912999" cy="378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herry Cream Soda"/>
              <a:buNone/>
            </a:pPr>
            <a:r>
              <a:rPr lang="en" sz="34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Even though her family was excited about their move to warm, sunny Florida, Sasha was feeling wistful about the friends that she was leaving behind.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625" y="755646"/>
            <a:ext cx="2421475" cy="3632199"/>
          </a:xfrm>
          <a:prstGeom prst="rect">
            <a:avLst/>
          </a:prstGeom>
          <a:noFill/>
          <a:ln cap="flat" cmpd="sng" w="762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ctrTitle"/>
          </p:nvPr>
        </p:nvSpPr>
        <p:spPr>
          <a:xfrm>
            <a:off x="1923750" y="600725"/>
            <a:ext cx="5296499" cy="11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t/>
            </a:r>
            <a:endParaRPr sz="48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herry Cream Soda"/>
              <a:buNone/>
            </a:pPr>
            <a:r>
              <a:rPr lang="en" sz="6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152900" y="1351350"/>
            <a:ext cx="4296899" cy="24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herry Cream Soda"/>
              <a:buNone/>
            </a:pPr>
            <a:r>
              <a:rPr lang="en" sz="34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Listening to certain music, like the blues, can put me in a wistful mood.  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2800" y="1403798"/>
            <a:ext cx="4529320" cy="2440800"/>
          </a:xfrm>
          <a:prstGeom prst="rect">
            <a:avLst/>
          </a:prstGeom>
          <a:noFill/>
          <a:ln cap="flat" cmpd="sng" w="762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18"/>
          <p:cNvSpPr txBox="1"/>
          <p:nvPr/>
        </p:nvSpPr>
        <p:spPr>
          <a:xfrm>
            <a:off x="152900" y="4138825"/>
            <a:ext cx="8714700" cy="73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herry Cream Soda"/>
              <a:buNone/>
            </a:pPr>
            <a:r>
              <a:rPr b="0" i="0" lang="en" sz="1800" u="none" cap="none" strike="noStrike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Is there a certain genre of music, or a specific song that makes you feel wistful?  Share with a neighbor. (For me it is “My Way” by Elvis Presley)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1923750" y="600725"/>
            <a:ext cx="5296499" cy="11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t/>
            </a:r>
            <a:endParaRPr sz="48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herry Cream Soda"/>
              <a:buNone/>
            </a:pPr>
            <a:r>
              <a:rPr lang="en" sz="6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174725" y="1001875"/>
            <a:ext cx="4739400" cy="24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herry Cream Soda"/>
              <a:buNone/>
            </a:pPr>
            <a:r>
              <a:rPr lang="en" sz="31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After a long hike up to the top of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herry Cream Soda"/>
              <a:buNone/>
            </a:pPr>
            <a:r>
              <a:rPr lang="en" sz="31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Mount Beacon,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herry Cream Soda"/>
              <a:buNone/>
            </a:pPr>
            <a:r>
              <a:rPr lang="en" sz="31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the man smiled wistfully as he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herry Cream Soda"/>
              <a:buNone/>
            </a:pPr>
            <a:r>
              <a:rPr lang="en" sz="31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gazed out over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herry Cream Soda"/>
              <a:buNone/>
            </a:pPr>
            <a:r>
              <a:rPr lang="en" sz="31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the beautiful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herry Cream Soda"/>
              <a:buNone/>
            </a:pPr>
            <a:r>
              <a:rPr lang="en" sz="31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Hudson Valley below.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3650" y="1629900"/>
            <a:ext cx="4809074" cy="2847475"/>
          </a:xfrm>
          <a:prstGeom prst="rect">
            <a:avLst/>
          </a:prstGeom>
          <a:noFill/>
          <a:ln cap="flat" cmpd="sng" w="381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ctrTitle"/>
          </p:nvPr>
        </p:nvSpPr>
        <p:spPr>
          <a:xfrm>
            <a:off x="1923750" y="600725"/>
            <a:ext cx="5296499" cy="11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t/>
            </a:r>
            <a:endParaRPr sz="48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herry Cream Soda"/>
              <a:buNone/>
            </a:pPr>
            <a:r>
              <a:rPr lang="en" sz="6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207500" y="1220400"/>
            <a:ext cx="4739400" cy="3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herry Cream Soda"/>
              <a:buNone/>
            </a:pPr>
            <a:r>
              <a:rPr lang="en" sz="31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While the family was enjoying BLT’s for dinner, little Moses was wistful and hoped that someone might drop a morsel off their plate. 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6900" y="1633649"/>
            <a:ext cx="3779175" cy="2494249"/>
          </a:xfrm>
          <a:prstGeom prst="rect">
            <a:avLst/>
          </a:prstGeom>
          <a:noFill/>
          <a:ln cap="flat" cmpd="sng" w="762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1923750" y="600725"/>
            <a:ext cx="5296499" cy="11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t/>
            </a:r>
            <a:endParaRPr sz="48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6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herry Cream Soda"/>
              <a:buNone/>
            </a:pPr>
            <a:r>
              <a:rPr lang="en" sz="6000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wistful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FFE59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229325" y="1273100"/>
            <a:ext cx="4794000" cy="3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herry Cream Soda"/>
              <a:buNone/>
            </a:pPr>
            <a:r>
              <a:rPr lang="en">
                <a:solidFill>
                  <a:srgbClr val="FFE59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Turn &amp; talk to a neighbor about a time when you were wistful and why.  What were you longing for?  A friend? A big change? Someone to listen to your feelings?  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2200" y="1714625"/>
            <a:ext cx="4012500" cy="2712450"/>
          </a:xfrm>
          <a:prstGeom prst="rect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