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embeddedFontLst>
    <p:embeddedFont>
      <p:font typeface="Cherry Cream Soda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herryCreamSoda-regular.fnt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22fd51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1b22fd51f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hilcsolomon.com/wp-content/uploads/2012/06/Enchanting-path.jp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500" y="-18461"/>
            <a:ext cx="9144000" cy="68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285100" y="1712300"/>
            <a:ext cx="85368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1" lang="en-US" sz="4800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The Word of the Week is: </a:t>
            </a:r>
            <a:r>
              <a:rPr b="1" lang="en-US" sz="4800">
                <a:solidFill>
                  <a:srgbClr val="1D1B1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</a:t>
            </a:r>
            <a:endParaRPr b="1" sz="4800">
              <a:solidFill>
                <a:srgbClr val="1D1B10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1" i="0" lang="en-US" sz="7200" u="none" cap="none" strike="noStrike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winsome</a:t>
            </a:r>
            <a:br>
              <a:rPr b="0" i="0" lang="en-US" sz="864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6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405450" y="3041125"/>
            <a:ext cx="83331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88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1" lang="en-US" sz="5400">
                <a:solidFill>
                  <a:srgbClr val="1D1B1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Have you ever hear this word before? </a:t>
            </a:r>
            <a:endParaRPr b="1" sz="5400">
              <a:solidFill>
                <a:srgbClr val="1D1B10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marR="0" rtl="0" algn="l">
              <a:spcBef>
                <a:spcPts val="88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1" lang="en-US" sz="5400">
                <a:solidFill>
                  <a:srgbClr val="1D1B1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Do you think you know its meaning?</a:t>
            </a:r>
            <a:endParaRPr b="1" sz="5400">
              <a:solidFill>
                <a:srgbClr val="1D1B10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hilcsolomon.com/wp-content/uploads/2012/06/Enchanting-path.jpg" id="156" name="Google Shape;15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9500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>
            <p:ph type="ctrTitle"/>
          </p:nvPr>
        </p:nvSpPr>
        <p:spPr>
          <a:xfrm>
            <a:off x="685800" y="609600"/>
            <a:ext cx="7772400" cy="129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1" i="0" lang="en-US" sz="9630" u="none" cap="none" strike="noStrike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winsome</a:t>
            </a:r>
            <a:br>
              <a:rPr b="0" i="0" lang="en-US" sz="864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6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2"/>
          <p:cNvSpPr txBox="1"/>
          <p:nvPr>
            <p:ph idx="1" type="subTitle"/>
          </p:nvPr>
        </p:nvSpPr>
        <p:spPr>
          <a:xfrm>
            <a:off x="0" y="1295400"/>
            <a:ext cx="89916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*Have you ever been to a </a:t>
            </a:r>
            <a:r>
              <a:rPr b="1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winsome</a:t>
            </a:r>
            <a:r>
              <a:rPr b="0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 place?  </a:t>
            </a:r>
            <a:endParaRPr b="0" i="0" sz="4400" u="none" cap="none" strike="noStrike">
              <a:solidFill>
                <a:srgbClr val="000000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*Do you know a </a:t>
            </a:r>
            <a:r>
              <a:rPr b="1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winsome</a:t>
            </a:r>
            <a:r>
              <a:rPr b="0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person?  </a:t>
            </a:r>
            <a:endParaRPr sz="4400">
              <a:solidFill>
                <a:srgbClr val="000000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marR="0" rtl="0" algn="l">
              <a:spcBef>
                <a:spcPts val="88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*What qualities </a:t>
            </a:r>
            <a:endParaRPr sz="4400">
              <a:solidFill>
                <a:srgbClr val="000000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do they have?</a:t>
            </a:r>
            <a:endParaRPr b="0" i="0" sz="4400" u="none" cap="none" strike="noStrike">
              <a:solidFill>
                <a:srgbClr val="000000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descr="http://t0.gstatic.com/images?q=tbn:ANd9GcQa7eevFKBcrWCRRUC8Cnor_XOLBj2HC_Zp9gaDr0tUh3YgwxqH:blogs.villagevoice.com/dailymusto/disney-world.jpg" id="159" name="Google Shape;15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4200" y="3387676"/>
            <a:ext cx="2746500" cy="3296100"/>
          </a:xfrm>
          <a:prstGeom prst="rect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hilcsolomon.com/wp-content/uploads/2012/06/Enchanting-path.jpg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514"/>
            <a:ext cx="9144000" cy="689500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>
            <p:ph type="ctrTitle"/>
          </p:nvPr>
        </p:nvSpPr>
        <p:spPr>
          <a:xfrm>
            <a:off x="780825" y="12213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1" lang="en-US" sz="7200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winsome</a:t>
            </a:r>
            <a:br>
              <a:rPr lang="en-US" sz="8640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030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adjective</a:t>
            </a:r>
            <a:br>
              <a:rPr lang="en-US" sz="360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6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/>
          <p:nvPr>
            <p:ph idx="1" type="subTitle"/>
          </p:nvPr>
        </p:nvSpPr>
        <p:spPr>
          <a:xfrm>
            <a:off x="520550" y="3484600"/>
            <a:ext cx="64008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1" lang="en-US" sz="5400">
                <a:solidFill>
                  <a:srgbClr val="1D1B1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Definition:</a:t>
            </a:r>
            <a:endParaRPr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l">
              <a:spcBef>
                <a:spcPts val="88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1" lang="en-US" sz="4400">
                <a:solidFill>
                  <a:srgbClr val="1D1B1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*sweetly or innocently charming </a:t>
            </a:r>
            <a:endParaRPr b="1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rtl="0" algn="l">
              <a:spcBef>
                <a:spcPts val="88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1" lang="en-US" sz="4400">
                <a:solidFill>
                  <a:srgbClr val="1D1B1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*engaging</a:t>
            </a:r>
            <a:endParaRPr b="1" sz="4400">
              <a:solidFill>
                <a:srgbClr val="1D1B10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marR="0" rtl="0" algn="l">
              <a:spcBef>
                <a:spcPts val="88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t/>
            </a:r>
            <a:endParaRPr b="1" sz="5400">
              <a:solidFill>
                <a:srgbClr val="1D1B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1550" y="2456925"/>
            <a:ext cx="2590800" cy="25908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hilcsolomon.com/wp-content/uploads/2012/06/Enchanting-path.jpg"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514"/>
            <a:ext cx="9144000" cy="68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>
            <p:ph type="ctrTitle"/>
          </p:nvPr>
        </p:nvSpPr>
        <p:spPr>
          <a:xfrm>
            <a:off x="574925" y="90245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1" i="0" lang="en-US" sz="9630" u="none" cap="none" strike="noStrike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winsome</a:t>
            </a:r>
            <a:br>
              <a:rPr b="0" i="0" lang="en-US" sz="864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6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/>
          <p:nvPr>
            <p:ph idx="1" type="subTitle"/>
          </p:nvPr>
        </p:nvSpPr>
        <p:spPr>
          <a:xfrm>
            <a:off x="381000" y="3148525"/>
            <a:ext cx="83820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1" i="0" lang="en-US" sz="5400" u="none" cap="none" strike="noStrike">
                <a:solidFill>
                  <a:srgbClr val="1D1B1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Synonyms:</a:t>
            </a:r>
            <a:endParaRPr b="1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marR="0" rtl="0" algn="l">
              <a:spcBef>
                <a:spcPts val="88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1" i="0" lang="en-US" sz="4400" u="none" cap="none" strike="noStrike">
                <a:solidFill>
                  <a:srgbClr val="1D1B1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*appealing	  *charismatic</a:t>
            </a:r>
            <a:endParaRPr b="1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marR="0" rtl="0" algn="l">
              <a:spcBef>
                <a:spcPts val="88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1" i="0" lang="en-US" sz="4400" u="none" cap="none" strike="noStrike">
                <a:solidFill>
                  <a:srgbClr val="1D1B1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*captivating	*fascinating</a:t>
            </a:r>
            <a:endParaRPr b="1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marR="0" rtl="0" algn="l">
              <a:spcBef>
                <a:spcPts val="88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1" i="0" lang="en-US" sz="4400" u="none" cap="none" strike="noStrike">
                <a:solidFill>
                  <a:srgbClr val="1D1B1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*engaging		  *delightful</a:t>
            </a:r>
            <a:endParaRPr b="1" i="0" sz="4400" u="none" cap="none" strike="noStrike">
              <a:solidFill>
                <a:srgbClr val="1D1B10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4375" y="1769976"/>
            <a:ext cx="3172950" cy="23797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hilcsolomon.com/wp-content/uploads/2012/06/Enchanting-path.jpg"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514"/>
            <a:ext cx="9144000" cy="689500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>
            <p:ph type="ctrTitle"/>
          </p:nvPr>
        </p:nvSpPr>
        <p:spPr>
          <a:xfrm>
            <a:off x="685800" y="1447800"/>
            <a:ext cx="7772400" cy="129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1" i="0" lang="en-US" sz="9630" u="none" cap="none" strike="noStrike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winsome</a:t>
            </a:r>
            <a:br>
              <a:rPr b="0" i="0" lang="en-US" sz="864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6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 txBox="1"/>
          <p:nvPr>
            <p:ph idx="1" type="subTitle"/>
          </p:nvPr>
        </p:nvSpPr>
        <p:spPr>
          <a:xfrm>
            <a:off x="381000" y="2437175"/>
            <a:ext cx="83820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1" i="0" lang="en-US" sz="5400" u="none" cap="none" strike="noStrike">
                <a:solidFill>
                  <a:srgbClr val="1D1B1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Antonyms:</a:t>
            </a:r>
            <a:endParaRPr b="1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marR="0" rtl="0" algn="l">
              <a:spcBef>
                <a:spcPts val="88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1" i="0" lang="en-US" sz="4400" u="none" cap="none" strike="noStrike">
                <a:solidFill>
                  <a:srgbClr val="1D1B1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*repulsive		</a:t>
            </a:r>
            <a:endParaRPr b="1" i="0" sz="4400" u="none" cap="none" strike="noStrike">
              <a:solidFill>
                <a:srgbClr val="1D1B10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marR="0" rtl="0" algn="l">
              <a:spcBef>
                <a:spcPts val="88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1" i="0" lang="en-US" sz="4400" u="none" cap="none" strike="noStrike">
                <a:solidFill>
                  <a:srgbClr val="1D1B1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*boring</a:t>
            </a:r>
            <a:endParaRPr b="1"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marR="0" rtl="0" algn="l">
              <a:spcBef>
                <a:spcPts val="88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1" i="0" lang="en-US" sz="4400" u="none" cap="none" strike="noStrike">
                <a:solidFill>
                  <a:srgbClr val="1D1B1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*unpleasant</a:t>
            </a:r>
            <a:r>
              <a:rPr b="1" lang="en-US" sz="4400">
                <a:solidFill>
                  <a:srgbClr val="1D1B1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 </a:t>
            </a:r>
            <a:r>
              <a:rPr b="1" i="0" lang="en-US" sz="4400" u="none" cap="none" strike="noStrike">
                <a:solidFill>
                  <a:srgbClr val="1D1B1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*disagreeable</a:t>
            </a:r>
            <a:endParaRPr b="1"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2299" y="3002300"/>
            <a:ext cx="4007100" cy="250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hilcsolomon.com/wp-content/uploads/2012/06/Enchanting-path.jpg" id="115" name="Google Shape;1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8511"/>
            <a:ext cx="9144000" cy="68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type="ctrTitle"/>
          </p:nvPr>
        </p:nvSpPr>
        <p:spPr>
          <a:xfrm>
            <a:off x="685809" y="557987"/>
            <a:ext cx="77724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1" i="0" lang="en-US" sz="9630" u="none" cap="none" strike="noStrike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winsome</a:t>
            </a:r>
            <a:br>
              <a:rPr b="0" i="0" lang="en-US" sz="864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6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 txBox="1"/>
          <p:nvPr>
            <p:ph idx="1" type="subTitle"/>
          </p:nvPr>
        </p:nvSpPr>
        <p:spPr>
          <a:xfrm>
            <a:off x="229350" y="1321275"/>
            <a:ext cx="86853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lang="en-US" sz="4400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The Voice</a:t>
            </a:r>
            <a:r>
              <a:rPr b="0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is a popular </a:t>
            </a:r>
            <a:r>
              <a:rPr lang="en-US" sz="4400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show</a:t>
            </a:r>
            <a:r>
              <a:rPr b="0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</a:t>
            </a:r>
            <a:r>
              <a:rPr lang="en-US" sz="4400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because of the judges’ talent, criticism, and </a:t>
            </a:r>
            <a:r>
              <a:rPr b="1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winsome</a:t>
            </a:r>
            <a:r>
              <a:rPr b="0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</a:t>
            </a:r>
            <a:r>
              <a:rPr lang="en-US" sz="4400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personalities</a:t>
            </a:r>
            <a:r>
              <a:rPr b="0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.</a:t>
            </a:r>
            <a:endParaRPr>
              <a:solidFill>
                <a:srgbClr val="000000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1525" y="4114000"/>
            <a:ext cx="4740950" cy="266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hilcsolomon.com/wp-content/uploads/2012/06/Enchanting-path.jpg" id="123" name="Google Shape;1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9500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type="ctrTitle"/>
          </p:nvPr>
        </p:nvSpPr>
        <p:spPr>
          <a:xfrm>
            <a:off x="646834" y="890587"/>
            <a:ext cx="7772400" cy="129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1" i="0" lang="en-US" sz="9630" u="none" cap="none" strike="noStrike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winsome</a:t>
            </a:r>
            <a:br>
              <a:rPr b="0" i="0" lang="en-US" sz="864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6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8"/>
          <p:cNvSpPr txBox="1"/>
          <p:nvPr>
            <p:ph idx="1" type="subTitle"/>
          </p:nvPr>
        </p:nvSpPr>
        <p:spPr>
          <a:xfrm>
            <a:off x="152400" y="1752600"/>
            <a:ext cx="41556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The bride and groom planned a </a:t>
            </a:r>
            <a:r>
              <a:rPr b="1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winsome </a:t>
            </a:r>
            <a:endParaRPr sz="4400">
              <a:solidFill>
                <a:srgbClr val="000000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marR="0" rtl="0" algn="l">
              <a:spcBef>
                <a:spcPts val="88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wedding </a:t>
            </a:r>
            <a:endParaRPr b="0" i="0" sz="4400" u="none" cap="none" strike="noStrike">
              <a:solidFill>
                <a:srgbClr val="000000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marR="0" rtl="0" algn="l">
              <a:spcBef>
                <a:spcPts val="88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for their </a:t>
            </a:r>
            <a:r>
              <a:rPr lang="en-US" sz="4400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guests</a:t>
            </a:r>
            <a:r>
              <a:rPr b="0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.  </a:t>
            </a:r>
            <a:endParaRPr sz="4400">
              <a:solidFill>
                <a:srgbClr val="000000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marR="0" rtl="0" algn="l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1D1B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0675" y="1752600"/>
            <a:ext cx="5238750" cy="386715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7" name="Google Shape;127;p18"/>
          <p:cNvSpPr txBox="1"/>
          <p:nvPr/>
        </p:nvSpPr>
        <p:spPr>
          <a:xfrm>
            <a:off x="3710600" y="5765175"/>
            <a:ext cx="52389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herry Cream Soda"/>
                <a:ea typeface="Cherry Cream Soda"/>
                <a:cs typeface="Cherry Cream Soda"/>
                <a:sym typeface="Cherry Cream Soda"/>
              </a:rPr>
              <a:t>What makes this wedding so magical &amp; winsome?</a:t>
            </a:r>
            <a:endParaRPr sz="2400"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hilcsolomon.com/wp-content/uploads/2012/06/Enchanting-path.jpg" id="132" name="Google Shape;13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9500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/>
          <p:nvPr>
            <p:ph type="ctrTitle"/>
          </p:nvPr>
        </p:nvSpPr>
        <p:spPr>
          <a:xfrm>
            <a:off x="646834" y="890587"/>
            <a:ext cx="7772400" cy="129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1" i="0" lang="en-US" sz="9630" u="none" cap="none" strike="noStrike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winsome</a:t>
            </a:r>
            <a:br>
              <a:rPr b="0" i="0" lang="en-US" sz="864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6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9"/>
          <p:cNvSpPr txBox="1"/>
          <p:nvPr>
            <p:ph idx="1" type="subTitle"/>
          </p:nvPr>
        </p:nvSpPr>
        <p:spPr>
          <a:xfrm>
            <a:off x="228600" y="2057400"/>
            <a:ext cx="88392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In school, their teachers describe the twins as </a:t>
            </a:r>
            <a:r>
              <a:rPr b="1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winsome</a:t>
            </a:r>
            <a:r>
              <a:rPr b="0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girls, who are polite, sweet,</a:t>
            </a:r>
            <a:r>
              <a:rPr lang="en-US" sz="4400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</a:t>
            </a:r>
            <a:r>
              <a:rPr b="0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and supportive of each </a:t>
            </a:r>
            <a:endParaRPr sz="4400">
              <a:solidFill>
                <a:srgbClr val="000000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marR="0" rtl="0" algn="l">
              <a:spcBef>
                <a:spcPts val="88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other. </a:t>
            </a:r>
            <a:endParaRPr sz="4400">
              <a:solidFill>
                <a:srgbClr val="000000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indent="0" lvl="0" marL="0" marR="0" rtl="0" algn="l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1D1B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t2.gstatic.com/images?q=tbn:ANd9GcQF2xc-lHXpDb0OY-vgpydSEKrZ7TgKXyb_7fwJ7uue1YffaFOG:gcblog.typepad.com/.a/6a00e551e1ba9c883401156f4dbd5c970b-500pi" id="135" name="Google Shape;13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5325" y="4147299"/>
            <a:ext cx="2656200" cy="2390700"/>
          </a:xfrm>
          <a:prstGeom prst="rect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hilcsolomon.com/wp-content/uploads/2012/06/Enchanting-path.jpg" id="140" name="Google Shape;14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9500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>
            <p:ph type="ctrTitle"/>
          </p:nvPr>
        </p:nvSpPr>
        <p:spPr>
          <a:xfrm>
            <a:off x="646834" y="668862"/>
            <a:ext cx="77724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1" i="0" lang="en-US" sz="9630" u="none" cap="none" strike="noStrike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winsome</a:t>
            </a:r>
            <a:br>
              <a:rPr b="0" i="0" lang="en-US" sz="864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6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0"/>
          <p:cNvSpPr txBox="1"/>
          <p:nvPr>
            <p:ph idx="1" type="subTitle"/>
          </p:nvPr>
        </p:nvSpPr>
        <p:spPr>
          <a:xfrm>
            <a:off x="253675" y="1494550"/>
            <a:ext cx="85587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lang="en-US" sz="4400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In the Trolls movie, the Bergens are not</a:t>
            </a:r>
            <a:r>
              <a:rPr b="0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</a:t>
            </a:r>
            <a:r>
              <a:rPr b="1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winsome</a:t>
            </a:r>
            <a:r>
              <a:rPr b="0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, </a:t>
            </a:r>
            <a:r>
              <a:rPr lang="en-US" sz="4400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unlike the trolls who are very delightful.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1D1B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0426" y="3927450"/>
            <a:ext cx="6155625" cy="296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hilcsolomon.com/wp-content/uploads/2012/06/Enchanting-path.jpg" id="148" name="Google Shape;14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9500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>
            <p:ph type="ctrTitle"/>
          </p:nvPr>
        </p:nvSpPr>
        <p:spPr>
          <a:xfrm>
            <a:off x="646834" y="890587"/>
            <a:ext cx="7772400" cy="129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1" i="0" lang="en-US" sz="9630" u="none" cap="none" strike="noStrike">
                <a:solidFill>
                  <a:schemeClr val="l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winsome</a:t>
            </a:r>
            <a:br>
              <a:rPr b="0" i="0" lang="en-US" sz="8640" u="none" cap="none" strike="noStrike">
                <a:solidFill>
                  <a:srgbClr val="1D1B1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6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1"/>
          <p:cNvSpPr txBox="1"/>
          <p:nvPr>
            <p:ph idx="1" type="subTitle"/>
          </p:nvPr>
        </p:nvSpPr>
        <p:spPr>
          <a:xfrm>
            <a:off x="152400" y="1752600"/>
            <a:ext cx="86106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Why would you want to surround yourself with </a:t>
            </a:r>
            <a:r>
              <a:rPr b="1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winsome</a:t>
            </a:r>
            <a:r>
              <a:rPr b="0" i="0" lang="en-US" sz="4400" u="none" cap="none" strike="noStrike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 people?</a:t>
            </a:r>
            <a:endParaRPr b="0" i="0" sz="4400" u="none" cap="none" strike="noStrike">
              <a:solidFill>
                <a:srgbClr val="000000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descr="http://t1.gstatic.com/images?q=tbn:ANd9GcTROLt6Rh3wc2yvjNYDUOSv_J2_wfUUWVv3VU3Bfb30G5TEUteZYA:kuentang.com/wp-content/uploads/2013/06/Four-Happy-Children.jpg" id="151" name="Google Shape;15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0" y="3977207"/>
            <a:ext cx="4572000" cy="2560200"/>
          </a:xfrm>
          <a:prstGeom prst="rect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