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Didact Gothic"/>
      <p:regular r:id="rId14"/>
    </p:embeddedFont>
    <p:embeddedFont>
      <p:font typeface="Homemade Appl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omemadeApple-regular.fntdata"/><Relationship Id="rId14" Type="http://schemas.openxmlformats.org/officeDocument/2006/relationships/font" Target="fonts/DidactGothi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a2a8381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ba2a838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ba2a8381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a2a83811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ba2a8381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ba2a83811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a2a83811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a2a8381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ba2a83811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ba2a83811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ba2a8381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ba2a83811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a2a83811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ba2a8381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ba2a83811_0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ba2a83811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ba2a8381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ba2a83811_0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ba2a83811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ba2a8381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ba2a83811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ba2a83811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ba2a8381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ba2a83811_0_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ba2a83811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ba2a8381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ba2a83811_0_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363450" y="392225"/>
            <a:ext cx="8094600" cy="21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idact Gothic"/>
                <a:ea typeface="Didact Gothic"/>
                <a:cs typeface="Didact Gothic"/>
                <a:sym typeface="Didact Gothic"/>
              </a:rPr>
              <a:t>The Word of the Week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omemade Apple"/>
                <a:ea typeface="Homemade Apple"/>
                <a:cs typeface="Homemade Apple"/>
                <a:sym typeface="Homemade Apple"/>
              </a:rPr>
              <a:t> </a:t>
            </a:r>
            <a:r>
              <a:rPr lang="en-US" sz="6500">
                <a:latin typeface="Homemade Apple"/>
                <a:ea typeface="Homemade Apple"/>
                <a:cs typeface="Homemade Apple"/>
                <a:sym typeface="Homemade Apple"/>
              </a:rPr>
              <a:t>strive</a:t>
            </a:r>
            <a:endParaRPr sz="65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363450" y="2512625"/>
            <a:ext cx="8343300" cy="36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In order to strive, you have to be strong, be willing 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to put forth effort, &amp; determined to reach your goal.  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What do you think </a:t>
            </a:r>
            <a:r>
              <a:rPr lang="en-US" sz="44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strive</a:t>
            </a: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means?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ctrTitle"/>
          </p:nvPr>
        </p:nvSpPr>
        <p:spPr>
          <a:xfrm>
            <a:off x="363450" y="392225"/>
            <a:ext cx="8094600" cy="21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omemade Apple"/>
                <a:ea typeface="Homemade Apple"/>
                <a:cs typeface="Homemade Apple"/>
                <a:sym typeface="Homemade Apple"/>
              </a:rPr>
              <a:t> </a:t>
            </a:r>
            <a:r>
              <a:rPr lang="en-US" sz="6500">
                <a:latin typeface="Homemade Apple"/>
                <a:ea typeface="Homemade Apple"/>
                <a:cs typeface="Homemade Apple"/>
                <a:sym typeface="Homemade Apple"/>
              </a:rPr>
              <a:t>strive</a:t>
            </a:r>
            <a:endParaRPr sz="6500"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idact Gothic"/>
                <a:ea typeface="Didact Gothic"/>
                <a:cs typeface="Didact Gothic"/>
                <a:sym typeface="Didact Gothic"/>
              </a:rPr>
              <a:t>verb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" name="Google Shape;97;p14"/>
          <p:cNvSpPr txBox="1"/>
          <p:nvPr>
            <p:ph idx="1" type="subTitle"/>
          </p:nvPr>
        </p:nvSpPr>
        <p:spPr>
          <a:xfrm>
            <a:off x="400350" y="3271100"/>
            <a:ext cx="8343300" cy="26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6000" u="sng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Definition</a:t>
            </a:r>
            <a:r>
              <a:rPr lang="en-US" sz="60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:</a:t>
            </a: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5080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Didact Gothic"/>
              <a:buChar char="●"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to make a strenuous effort towards a goal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Didact Gothic"/>
              <a:buChar char="●"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to try hard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8400" y="1770175"/>
            <a:ext cx="28575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ctrTitle"/>
          </p:nvPr>
        </p:nvSpPr>
        <p:spPr>
          <a:xfrm>
            <a:off x="400350" y="661200"/>
            <a:ext cx="8094600" cy="14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omemade Apple"/>
                <a:ea typeface="Homemade Apple"/>
                <a:cs typeface="Homemade Apple"/>
                <a:sym typeface="Homemade Apple"/>
              </a:rPr>
              <a:t> </a:t>
            </a:r>
            <a:r>
              <a:rPr lang="en-US" sz="6500">
                <a:latin typeface="Homemade Apple"/>
                <a:ea typeface="Homemade Apple"/>
                <a:cs typeface="Homemade Apple"/>
                <a:sym typeface="Homemade Apple"/>
              </a:rPr>
              <a:t>strive</a:t>
            </a:r>
            <a:endParaRPr sz="6500"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5" name="Google Shape;105;p15"/>
          <p:cNvSpPr txBox="1"/>
          <p:nvPr>
            <p:ph idx="1" type="subTitle"/>
          </p:nvPr>
        </p:nvSpPr>
        <p:spPr>
          <a:xfrm>
            <a:off x="400350" y="2133600"/>
            <a:ext cx="8343300" cy="26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6000" u="sng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Synonyms</a:t>
            </a:r>
            <a:r>
              <a:rPr lang="en-US" sz="60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:</a:t>
            </a: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5080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Didact Gothic"/>
              <a:buChar char="●"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to attempt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Didact Gothic"/>
              <a:buChar char="●"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to go all out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Didact Gothic"/>
              <a:buChar char="●"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to make every effort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228" y="2433850"/>
            <a:ext cx="3202721" cy="32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ctrTitle"/>
          </p:nvPr>
        </p:nvSpPr>
        <p:spPr>
          <a:xfrm>
            <a:off x="619500" y="661200"/>
            <a:ext cx="8094600" cy="14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omemade Apple"/>
                <a:ea typeface="Homemade Apple"/>
                <a:cs typeface="Homemade Apple"/>
                <a:sym typeface="Homemade Apple"/>
              </a:rPr>
              <a:t> </a:t>
            </a:r>
            <a:r>
              <a:rPr lang="en-US" sz="6500">
                <a:latin typeface="Homemade Apple"/>
                <a:ea typeface="Homemade Apple"/>
                <a:cs typeface="Homemade Apple"/>
                <a:sym typeface="Homemade Apple"/>
              </a:rPr>
              <a:t>strive</a:t>
            </a:r>
            <a:endParaRPr sz="6500"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3" name="Google Shape;113;p16"/>
          <p:cNvSpPr txBox="1"/>
          <p:nvPr>
            <p:ph idx="1" type="subTitle"/>
          </p:nvPr>
        </p:nvSpPr>
        <p:spPr>
          <a:xfrm>
            <a:off x="495150" y="1833375"/>
            <a:ext cx="8343300" cy="26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6000" u="sng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Antonyms</a:t>
            </a:r>
            <a:r>
              <a:rPr lang="en-US" sz="60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:</a:t>
            </a: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5080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Didact Gothic"/>
              <a:buChar char="●"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to relax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Didact Gothic"/>
              <a:buChar char="●"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to be unambitious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Didact Gothic"/>
              <a:buChar char="●"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to be idle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0475" y="2740349"/>
            <a:ext cx="3323626" cy="249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ctrTitle"/>
          </p:nvPr>
        </p:nvSpPr>
        <p:spPr>
          <a:xfrm>
            <a:off x="619500" y="661200"/>
            <a:ext cx="8094600" cy="14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omemade Apple"/>
                <a:ea typeface="Homemade Apple"/>
                <a:cs typeface="Homemade Apple"/>
                <a:sym typeface="Homemade Apple"/>
              </a:rPr>
              <a:t> </a:t>
            </a:r>
            <a:r>
              <a:rPr lang="en-US" sz="6500">
                <a:latin typeface="Homemade Apple"/>
                <a:ea typeface="Homemade Apple"/>
                <a:cs typeface="Homemade Apple"/>
                <a:sym typeface="Homemade Apple"/>
              </a:rPr>
              <a:t>strive</a:t>
            </a:r>
            <a:endParaRPr sz="6500"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1" name="Google Shape;121;p17"/>
          <p:cNvSpPr txBox="1"/>
          <p:nvPr>
            <p:ph idx="1" type="subTitle"/>
          </p:nvPr>
        </p:nvSpPr>
        <p:spPr>
          <a:xfrm>
            <a:off x="495150" y="1833375"/>
            <a:ext cx="4814400" cy="26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When starting each day, you should make a promise to </a:t>
            </a:r>
            <a:r>
              <a:rPr lang="en-US" sz="44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strive</a:t>
            </a: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to be the best version of yourself.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6557775" y="347650"/>
            <a:ext cx="24651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omemade Apple"/>
                <a:ea typeface="Homemade Apple"/>
                <a:cs typeface="Homemade Apple"/>
                <a:sym typeface="Homemade Apple"/>
              </a:rPr>
              <a:t>What are some ways that you can be the best version of YOU?</a:t>
            </a:r>
            <a:endParaRPr sz="24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pic>
        <p:nvPicPr>
          <p:cNvPr descr="http://southmountainvillager.files.wordpress.com/2010/03/school_kids.gif" id="123" name="Google Shape;12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375" y="2968975"/>
            <a:ext cx="3387600" cy="3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ctrTitle"/>
          </p:nvPr>
        </p:nvSpPr>
        <p:spPr>
          <a:xfrm>
            <a:off x="619500" y="661200"/>
            <a:ext cx="8094600" cy="14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omemade Apple"/>
                <a:ea typeface="Homemade Apple"/>
                <a:cs typeface="Homemade Apple"/>
                <a:sym typeface="Homemade Apple"/>
              </a:rPr>
              <a:t> </a:t>
            </a:r>
            <a:r>
              <a:rPr lang="en-US" sz="6500">
                <a:latin typeface="Homemade Apple"/>
                <a:ea typeface="Homemade Apple"/>
                <a:cs typeface="Homemade Apple"/>
                <a:sym typeface="Homemade Apple"/>
              </a:rPr>
              <a:t>strive</a:t>
            </a:r>
            <a:endParaRPr sz="6500"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0" name="Google Shape;130;p18"/>
          <p:cNvSpPr txBox="1"/>
          <p:nvPr>
            <p:ph idx="1" type="subTitle"/>
          </p:nvPr>
        </p:nvSpPr>
        <p:spPr>
          <a:xfrm>
            <a:off x="273925" y="1438325"/>
            <a:ext cx="6015300" cy="26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Although she cooked well, she was 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always </a:t>
            </a:r>
            <a:r>
              <a:rPr lang="en-US" sz="44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striving</a:t>
            </a: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to be 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better by trying 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new, harder 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recipes from her 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favorite chef.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6350" y="2433500"/>
            <a:ext cx="4137750" cy="311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4150625" y="5549125"/>
            <a:ext cx="52620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omemade Apple"/>
                <a:ea typeface="Homemade Apple"/>
                <a:cs typeface="Homemade Apple"/>
                <a:sym typeface="Homemade Apple"/>
              </a:rPr>
              <a:t>Is there someone that you look up to and </a:t>
            </a:r>
            <a:endParaRPr sz="2400"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omemade Apple"/>
                <a:ea typeface="Homemade Apple"/>
                <a:cs typeface="Homemade Apple"/>
                <a:sym typeface="Homemade Apple"/>
              </a:rPr>
              <a:t>strive to be like?</a:t>
            </a:r>
            <a:endParaRPr sz="24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ctrTitle"/>
          </p:nvPr>
        </p:nvSpPr>
        <p:spPr>
          <a:xfrm>
            <a:off x="619500" y="661200"/>
            <a:ext cx="8094600" cy="14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omemade Apple"/>
                <a:ea typeface="Homemade Apple"/>
                <a:cs typeface="Homemade Apple"/>
                <a:sym typeface="Homemade Apple"/>
              </a:rPr>
              <a:t> </a:t>
            </a:r>
            <a:r>
              <a:rPr lang="en-US" sz="6500">
                <a:latin typeface="Homemade Apple"/>
                <a:ea typeface="Homemade Apple"/>
                <a:cs typeface="Homemade Apple"/>
                <a:sym typeface="Homemade Apple"/>
              </a:rPr>
              <a:t>strive</a:t>
            </a:r>
            <a:endParaRPr sz="6500"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9" name="Google Shape;139;p19"/>
          <p:cNvSpPr txBox="1"/>
          <p:nvPr>
            <p:ph idx="1" type="subTitle"/>
          </p:nvPr>
        </p:nvSpPr>
        <p:spPr>
          <a:xfrm>
            <a:off x="495150" y="1612150"/>
            <a:ext cx="3976800" cy="26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As he tried basketball for the first time, he said to himself, “I will </a:t>
            </a:r>
            <a:r>
              <a:rPr lang="en-US" sz="44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strive</a:t>
            </a: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to learn how to dribble.”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1949" y="3002325"/>
            <a:ext cx="4280000" cy="24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ctrTitle"/>
          </p:nvPr>
        </p:nvSpPr>
        <p:spPr>
          <a:xfrm>
            <a:off x="619500" y="661200"/>
            <a:ext cx="8094600" cy="14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omemade Apple"/>
                <a:ea typeface="Homemade Apple"/>
                <a:cs typeface="Homemade Apple"/>
                <a:sym typeface="Homemade Apple"/>
              </a:rPr>
              <a:t> </a:t>
            </a:r>
            <a:r>
              <a:rPr lang="en-US" sz="6500">
                <a:latin typeface="Homemade Apple"/>
                <a:ea typeface="Homemade Apple"/>
                <a:cs typeface="Homemade Apple"/>
                <a:sym typeface="Homemade Apple"/>
              </a:rPr>
              <a:t>strive</a:t>
            </a:r>
            <a:endParaRPr sz="6500"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7" name="Google Shape;147;p20"/>
          <p:cNvSpPr txBox="1"/>
          <p:nvPr>
            <p:ph idx="1" type="subTitle"/>
          </p:nvPr>
        </p:nvSpPr>
        <p:spPr>
          <a:xfrm>
            <a:off x="495150" y="2085900"/>
            <a:ext cx="3550200" cy="26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Why must you </a:t>
            </a: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44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strive</a:t>
            </a:r>
            <a:r>
              <a:rPr lang="en-US" sz="4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in order for your dreams to come true?</a:t>
            </a:r>
            <a:endParaRPr sz="4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descr="http://fc07.deviantart.net/fs71/i/2011/285/6/c/working_hard_by_sandreel-d4cm45f.jpg" id="148" name="Google Shape;1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1525" y="1612150"/>
            <a:ext cx="3550200" cy="47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ctrTitle"/>
          </p:nvPr>
        </p:nvSpPr>
        <p:spPr>
          <a:xfrm>
            <a:off x="619500" y="661200"/>
            <a:ext cx="8094600" cy="14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omemade Apple"/>
                <a:ea typeface="Homemade Apple"/>
                <a:cs typeface="Homemade Apple"/>
                <a:sym typeface="Homemade Apple"/>
              </a:rPr>
              <a:t> </a:t>
            </a:r>
            <a:r>
              <a:rPr lang="en-US" sz="6500">
                <a:latin typeface="Homemade Apple"/>
                <a:ea typeface="Homemade Apple"/>
                <a:cs typeface="Homemade Apple"/>
                <a:sym typeface="Homemade Apple"/>
              </a:rPr>
              <a:t>strive</a:t>
            </a:r>
            <a:endParaRPr sz="6500"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5" name="Google Shape;155;p21"/>
          <p:cNvSpPr txBox="1"/>
          <p:nvPr>
            <p:ph idx="1" type="subTitle"/>
          </p:nvPr>
        </p:nvSpPr>
        <p:spPr>
          <a:xfrm>
            <a:off x="463550" y="1627825"/>
            <a:ext cx="3550200" cy="45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How does the following quote relate to the word, </a:t>
            </a:r>
            <a:r>
              <a:rPr lang="en-US" sz="40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 </a:t>
            </a:r>
            <a:r>
              <a:rPr lang="en-US" sz="40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strive? </a:t>
            </a:r>
            <a:r>
              <a:rPr lang="en-US" sz="40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How does it apply to your own life?</a:t>
            </a:r>
            <a:endParaRPr sz="40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550" y="1701325"/>
            <a:ext cx="44196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