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  <p:embeddedFont>
      <p:font typeface="Didact Gothic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maticS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DidactGothic-regular.fntdata"/><Relationship Id="rId16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None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i="0" sz="2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269025"/>
            <a:ext cx="8520599" cy="2690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THe Word of the Week is . . 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6925"/>
            <a:ext cx="8520599" cy="16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have probably all heard this word before.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If you haven’t, find a buddy who has &amp; ask them to share their knowledge of this word.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does infer mean?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0" y="269025"/>
            <a:ext cx="8520599" cy="17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 - </a:t>
            </a:r>
            <a:r>
              <a:rPr b="1" i="1" lang="en" sz="3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fur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rPr b="1" i="1" lang="en" sz="3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verb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926675"/>
            <a:ext cx="8520599" cy="170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</a:pPr>
            <a:r>
              <a:rPr b="1" i="0" lang="en" sz="2800" u="sng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Definition</a:t>
            </a:r>
            <a:r>
              <a:rPr b="0" i="0" lang="en" sz="28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*to derive by reasoning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*to conclude based on evidence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7923" y="589700"/>
            <a:ext cx="2570524" cy="38330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24175" y="589700"/>
            <a:ext cx="2883000" cy="2085899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Other forms of this word: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inferring (v)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inferred (v)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inference (n)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475" y="1987025"/>
            <a:ext cx="1343700" cy="13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-677075" y="269025"/>
            <a:ext cx="5009999" cy="17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t/>
            </a:r>
            <a:endParaRPr b="1" i="1" sz="3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22625" y="2555400"/>
            <a:ext cx="8763299" cy="23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Source Code Pro"/>
              <a:buNone/>
            </a:pPr>
            <a:r>
              <a:rPr b="1" i="0" lang="en" sz="3400" u="sng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Synonyms:								Antonyms: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Source Code Pro"/>
              <a:buNone/>
            </a:pPr>
            <a:r>
              <a:rPr b="0" i="0" lang="en" sz="34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*assume									*misunderstand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Source Code Pro"/>
              <a:buNone/>
            </a:pPr>
            <a:r>
              <a:rPr b="0" i="0" lang="en" sz="34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*figure out								*disbelieve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Source Code Pro"/>
              <a:buNone/>
            </a:pPr>
            <a:r>
              <a:rPr b="0" i="0" lang="en" sz="34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*guess										*neglect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Source Code Pro"/>
              <a:buNone/>
            </a:pPr>
            <a:r>
              <a:rPr b="0" i="0" lang="en" sz="34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*conclude									*abstain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050" y="235325"/>
            <a:ext cx="3743648" cy="21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4980" y="2555400"/>
            <a:ext cx="1716699" cy="24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180675" y="187025"/>
            <a:ext cx="5009999" cy="17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t/>
            </a:r>
            <a:endParaRPr b="1" i="1" sz="3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180675" y="1474250"/>
            <a:ext cx="6327899" cy="337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Code Pro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Often times, authors do not “say” and “tell” their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Code Pro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meanings.  Instead, they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Code Pro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leave behind clues for the readers to make </a:t>
            </a:r>
            <a:r>
              <a:rPr b="1" i="1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inferences</a:t>
            </a: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about the meaning of texts.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9650" y="594350"/>
            <a:ext cx="3050850" cy="395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217050" y="187050"/>
            <a:ext cx="5009999" cy="17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t/>
            </a:r>
            <a:endParaRPr b="1" i="1" sz="3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322625" y="1463325"/>
            <a:ext cx="5301299" cy="340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Code Pro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When you see a carseat in the back of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Code Pro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a car, you can </a:t>
            </a:r>
            <a:r>
              <a:rPr b="1" i="1" lang="en" sz="40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</a:t>
            </a:r>
            <a:r>
              <a:rPr b="0" i="0" lang="en" sz="40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Code Pro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that the owners of the vehicle have a young child.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7050" y="2298725"/>
            <a:ext cx="3843548" cy="24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772225" y="251175"/>
            <a:ext cx="4204199" cy="1616099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are some other clues you might find in a car where you would infer there is 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“baby on board?”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217050" y="187050"/>
            <a:ext cx="5009999" cy="17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t/>
            </a:r>
            <a:endParaRPr b="1" i="1" sz="3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322625" y="1463325"/>
            <a:ext cx="5301299" cy="340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Code Pro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Based on the lack of participation during the math lesson, the teacher </a:t>
            </a:r>
            <a:r>
              <a:rPr b="1" i="1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inferred</a:t>
            </a: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that the students needed more practice to master the concept.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4400" y="583255"/>
            <a:ext cx="3667599" cy="24416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5492950" y="3407150"/>
            <a:ext cx="3559799" cy="1616099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actions or body language do you think your teacher uses to </a:t>
            </a:r>
            <a:r>
              <a:rPr b="1" i="1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</a:t>
            </a: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how a lesson is going?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ctrTitle"/>
          </p:nvPr>
        </p:nvSpPr>
        <p:spPr>
          <a:xfrm>
            <a:off x="4456550" y="252575"/>
            <a:ext cx="4162500" cy="116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t/>
            </a:r>
            <a:endParaRPr b="1" i="1" sz="3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4208150" y="1244925"/>
            <a:ext cx="4659299" cy="340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Code Pro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Use your </a:t>
            </a:r>
            <a:r>
              <a:rPr b="1" i="1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inferencing</a:t>
            </a:r>
            <a:r>
              <a:rPr b="0" i="0" lang="en" sz="36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skills to come to a conclusion about what could be happening in this illustration.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73" y="520900"/>
            <a:ext cx="3584874" cy="41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>
            <a:off x="5178050" y="3539575"/>
            <a:ext cx="4162500" cy="116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infer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t/>
            </a:r>
            <a:endParaRPr b="1" i="1" sz="3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450" y="262100"/>
            <a:ext cx="5394674" cy="477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5831500" y="1725450"/>
            <a:ext cx="3221399" cy="1692599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Read the following excerpt.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can you infer will happen in the future?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