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Snowburst One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SnowburstOne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b7af2355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b7af2355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b7af2355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b7af2355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b7af23557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b7af23557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b7af23557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b7af23557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b7af23557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b7af23557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b7af23557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b7af23557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b7af23557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b7af23557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b7af23557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b7af23557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Relationship Id="rId4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Relationship Id="rId4" Type="http://schemas.openxmlformats.org/officeDocument/2006/relationships/image" Target="../media/image1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Relationship Id="rId4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3182563-snowflake-winter-holiday-background-christmas-tree-ornament-and-decoration-big-blue-pink-snow-flake-card-abstract-winter-natural-texture-pattern-seasonal-nature.jpg"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968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648850" y="672550"/>
            <a:ext cx="7799100" cy="3610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920300" y="814150"/>
            <a:ext cx="7409700" cy="26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Snowburst One"/>
                <a:ea typeface="Snowburst One"/>
                <a:cs typeface="Snowburst One"/>
                <a:sym typeface="Snowburst One"/>
              </a:rPr>
              <a:t>What do you think the word </a:t>
            </a:r>
            <a:r>
              <a:rPr b="1" lang="en" sz="4800">
                <a:latin typeface="Snowburst One"/>
                <a:ea typeface="Snowburst One"/>
                <a:cs typeface="Snowburst One"/>
                <a:sym typeface="Snowburst One"/>
              </a:rPr>
              <a:t>gigantic</a:t>
            </a:r>
            <a:r>
              <a:rPr b="1" lang="en" sz="3600">
                <a:latin typeface="Snowburst One"/>
                <a:ea typeface="Snowburst One"/>
                <a:cs typeface="Snowburst One"/>
                <a:sym typeface="Snowburst One"/>
              </a:rPr>
              <a:t> means?</a:t>
            </a:r>
            <a:endParaRPr b="1" sz="3600">
              <a:latin typeface="Snowburst One"/>
              <a:ea typeface="Snowburst One"/>
              <a:cs typeface="Snowburst One"/>
              <a:sym typeface="Snowburst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Snowburst One"/>
              <a:ea typeface="Snowburst One"/>
              <a:cs typeface="Snowburst One"/>
              <a:sym typeface="Snowburst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Snowburst One"/>
                <a:ea typeface="Snowburst One"/>
                <a:cs typeface="Snowburst One"/>
                <a:sym typeface="Snowburst One"/>
              </a:rPr>
              <a:t>Turn and talk to a friend next to you. </a:t>
            </a:r>
            <a:endParaRPr b="1" sz="3600">
              <a:latin typeface="Snowburst One"/>
              <a:ea typeface="Snowburst One"/>
              <a:cs typeface="Snowburst One"/>
              <a:sym typeface="Snowburst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3182563-snowflake-winter-holiday-background-christmas-tree-ornament-and-decoration-big-blue-pink-snow-flake-card-abstract-winter-natural-texture-pattern-seasonal-nature.jpg"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968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/>
          <p:nvPr/>
        </p:nvSpPr>
        <p:spPr>
          <a:xfrm>
            <a:off x="100926" y="180550"/>
            <a:ext cx="5385476" cy="129912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38100">
                  <a:solidFill>
                    <a:srgbClr val="9900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D9D2E9"/>
                </a:solidFill>
                <a:latin typeface="Snowburst One"/>
              </a:rPr>
              <a:t>gigantic</a:t>
            </a:r>
          </a:p>
        </p:txBody>
      </p:sp>
      <p:sp>
        <p:nvSpPr>
          <p:cNvPr id="67" name="Google Shape;67;p14"/>
          <p:cNvSpPr/>
          <p:nvPr/>
        </p:nvSpPr>
        <p:spPr>
          <a:xfrm>
            <a:off x="495550" y="1899600"/>
            <a:ext cx="3775500" cy="2052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696125" y="1899600"/>
            <a:ext cx="3964500" cy="26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latin typeface="Snowburst One"/>
                <a:ea typeface="Snowburst One"/>
                <a:cs typeface="Snowburst One"/>
                <a:sym typeface="Snowburst One"/>
              </a:rPr>
              <a:t>definition</a:t>
            </a:r>
            <a:r>
              <a:rPr b="1" lang="en" sz="3600">
                <a:latin typeface="Snowburst One"/>
                <a:ea typeface="Snowburst One"/>
                <a:cs typeface="Snowburst One"/>
                <a:sym typeface="Snowburst One"/>
              </a:rPr>
              <a:t>:</a:t>
            </a:r>
            <a:endParaRPr b="1" sz="3600">
              <a:latin typeface="Snowburst One"/>
              <a:ea typeface="Snowburst One"/>
              <a:cs typeface="Snowburst One"/>
              <a:sym typeface="Snowburst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latin typeface="Snowburst One"/>
                <a:ea typeface="Snowburst One"/>
                <a:cs typeface="Snowburst One"/>
                <a:sym typeface="Snowburst One"/>
              </a:rPr>
              <a:t>Very large; huge</a:t>
            </a:r>
            <a:endParaRPr sz="4200">
              <a:latin typeface="Snowburst One"/>
              <a:ea typeface="Snowburst One"/>
              <a:cs typeface="Snowburst One"/>
              <a:sym typeface="Snowburst One"/>
            </a:endParaRPr>
          </a:p>
        </p:txBody>
      </p:sp>
      <p:pic>
        <p:nvPicPr>
          <p:cNvPr descr="tragic-1-city-skyscrapers.jpg" id="69" name="Google Shape;6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48500" y="1479675"/>
            <a:ext cx="4704851" cy="3535549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/>
          <p:nvPr/>
        </p:nvSpPr>
        <p:spPr>
          <a:xfrm>
            <a:off x="6019000" y="180550"/>
            <a:ext cx="2875200" cy="792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6108525" y="180550"/>
            <a:ext cx="3151500" cy="26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Snowburst One"/>
                <a:ea typeface="Snowburst One"/>
                <a:cs typeface="Snowburst One"/>
                <a:sym typeface="Snowburst One"/>
              </a:rPr>
              <a:t>adjective</a:t>
            </a:r>
            <a:endParaRPr b="1" sz="4200">
              <a:latin typeface="Snowburst One"/>
              <a:ea typeface="Snowburst One"/>
              <a:cs typeface="Snowburst One"/>
              <a:sym typeface="Snowburst On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3182563-snowflake-winter-holiday-background-christmas-tree-ornament-and-decoration-big-blue-pink-snow-flake-card-abstract-winter-natural-texture-pattern-seasonal-nature.jpg"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968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/>
          <p:nvPr/>
        </p:nvSpPr>
        <p:spPr>
          <a:xfrm>
            <a:off x="100926" y="180550"/>
            <a:ext cx="5385476" cy="129912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38100">
                  <a:solidFill>
                    <a:srgbClr val="9900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D9D2E9"/>
                </a:solidFill>
                <a:latin typeface="Snowburst One"/>
              </a:rPr>
              <a:t>gigantic</a:t>
            </a:r>
          </a:p>
        </p:txBody>
      </p:sp>
      <p:sp>
        <p:nvSpPr>
          <p:cNvPr id="80" name="Google Shape;80;p15"/>
          <p:cNvSpPr/>
          <p:nvPr/>
        </p:nvSpPr>
        <p:spPr>
          <a:xfrm>
            <a:off x="495550" y="1592825"/>
            <a:ext cx="3775500" cy="3398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 txBox="1"/>
          <p:nvPr/>
        </p:nvSpPr>
        <p:spPr>
          <a:xfrm>
            <a:off x="696125" y="1527700"/>
            <a:ext cx="3964500" cy="3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latin typeface="Snowburst One"/>
                <a:ea typeface="Snowburst One"/>
                <a:cs typeface="Snowburst One"/>
                <a:sym typeface="Snowburst One"/>
              </a:rPr>
              <a:t>synonyms</a:t>
            </a:r>
            <a:r>
              <a:rPr b="1" lang="en" sz="3600">
                <a:latin typeface="Snowburst One"/>
                <a:ea typeface="Snowburst One"/>
                <a:cs typeface="Snowburst One"/>
                <a:sym typeface="Snowburst One"/>
              </a:rPr>
              <a:t>:</a:t>
            </a:r>
            <a:endParaRPr b="1" sz="3600">
              <a:latin typeface="Snowburst One"/>
              <a:ea typeface="Snowburst One"/>
              <a:cs typeface="Snowburst One"/>
              <a:sym typeface="Snowburst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Snowburst One"/>
                <a:ea typeface="Snowburst One"/>
                <a:cs typeface="Snowburst One"/>
                <a:sym typeface="Snowburst One"/>
              </a:rPr>
              <a:t>enormous </a:t>
            </a:r>
            <a:endParaRPr sz="3600">
              <a:latin typeface="Snowburst One"/>
              <a:ea typeface="Snowburst One"/>
              <a:cs typeface="Snowburst One"/>
              <a:sym typeface="Snowburst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Snowburst One"/>
                <a:ea typeface="Snowburst One"/>
                <a:cs typeface="Snowburst One"/>
                <a:sym typeface="Snowburst One"/>
              </a:rPr>
              <a:t>huge</a:t>
            </a:r>
            <a:endParaRPr sz="3600">
              <a:latin typeface="Snowburst One"/>
              <a:ea typeface="Snowburst One"/>
              <a:cs typeface="Snowburst One"/>
              <a:sym typeface="Snowburst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Snowburst One"/>
                <a:ea typeface="Snowburst One"/>
                <a:cs typeface="Snowburst One"/>
                <a:sym typeface="Snowburst One"/>
              </a:rPr>
              <a:t>giant</a:t>
            </a:r>
            <a:endParaRPr sz="3600">
              <a:latin typeface="Snowburst One"/>
              <a:ea typeface="Snowburst One"/>
              <a:cs typeface="Snowburst One"/>
              <a:sym typeface="Snowburst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Snowburst One"/>
                <a:ea typeface="Snowburst One"/>
                <a:cs typeface="Snowburst One"/>
                <a:sym typeface="Snowburst One"/>
              </a:rPr>
              <a:t>Massive</a:t>
            </a:r>
            <a:endParaRPr sz="3600">
              <a:latin typeface="Snowburst One"/>
              <a:ea typeface="Snowburst One"/>
              <a:cs typeface="Snowburst One"/>
              <a:sym typeface="Snowburst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Snowburst One"/>
                <a:ea typeface="Snowburst One"/>
                <a:cs typeface="Snowburst One"/>
                <a:sym typeface="Snowburst One"/>
              </a:rPr>
              <a:t>colossal</a:t>
            </a:r>
            <a:endParaRPr sz="3600">
              <a:latin typeface="Snowburst One"/>
              <a:ea typeface="Snowburst One"/>
              <a:cs typeface="Snowburst One"/>
              <a:sym typeface="Snowburst One"/>
            </a:endParaRPr>
          </a:p>
        </p:txBody>
      </p:sp>
      <p:pic>
        <p:nvPicPr>
          <p:cNvPr descr="elephant-car.jpg" id="82" name="Google Shape;8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7925" y="1527698"/>
            <a:ext cx="4559400" cy="303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3182563-snowflake-winter-holiday-background-christmas-tree-ornament-and-decoration-big-blue-pink-snow-flake-card-abstract-winter-natural-texture-pattern-seasonal-nature.jpg"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968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6"/>
          <p:cNvSpPr/>
          <p:nvPr/>
        </p:nvSpPr>
        <p:spPr>
          <a:xfrm>
            <a:off x="601650" y="118000"/>
            <a:ext cx="7799100" cy="1828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6"/>
          <p:cNvSpPr txBox="1"/>
          <p:nvPr/>
        </p:nvSpPr>
        <p:spPr>
          <a:xfrm>
            <a:off x="867150" y="118000"/>
            <a:ext cx="7409700" cy="19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Snowburst One"/>
                <a:ea typeface="Snowburst One"/>
                <a:cs typeface="Snowburst One"/>
                <a:sym typeface="Snowburst One"/>
              </a:rPr>
              <a:t>What is the opposite of gigantic? What are some antonyms?</a:t>
            </a:r>
            <a:endParaRPr b="1" sz="3600">
              <a:latin typeface="Snowburst One"/>
              <a:ea typeface="Snowburst One"/>
              <a:cs typeface="Snowburst One"/>
              <a:sym typeface="Snowburst One"/>
            </a:endParaRPr>
          </a:p>
        </p:txBody>
      </p:sp>
      <p:pic>
        <p:nvPicPr>
          <p:cNvPr descr="Giant-Dogs-013.jpg" id="92" name="Google Shape;9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48819" y="2053000"/>
            <a:ext cx="2851956" cy="30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3182563-snowflake-winter-holiday-background-christmas-tree-ornament-and-decoration-big-blue-pink-snow-flake-card-abstract-winter-natural-texture-pattern-seasonal-nature.jpg" id="99" name="Google Shape;9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968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7"/>
          <p:cNvSpPr/>
          <p:nvPr/>
        </p:nvSpPr>
        <p:spPr>
          <a:xfrm>
            <a:off x="100926" y="180550"/>
            <a:ext cx="5385476" cy="129912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38100">
                  <a:solidFill>
                    <a:srgbClr val="9900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D9D2E9"/>
                </a:solidFill>
                <a:latin typeface="Snowburst One"/>
              </a:rPr>
              <a:t>gigantic</a:t>
            </a:r>
          </a:p>
        </p:txBody>
      </p:sp>
      <p:sp>
        <p:nvSpPr>
          <p:cNvPr id="101" name="Google Shape;101;p17"/>
          <p:cNvSpPr/>
          <p:nvPr/>
        </p:nvSpPr>
        <p:spPr>
          <a:xfrm>
            <a:off x="100925" y="1581025"/>
            <a:ext cx="4783800" cy="26784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7"/>
          <p:cNvSpPr txBox="1"/>
          <p:nvPr/>
        </p:nvSpPr>
        <p:spPr>
          <a:xfrm>
            <a:off x="200550" y="1581025"/>
            <a:ext cx="4684200" cy="3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latin typeface="Snowburst One"/>
                <a:ea typeface="Snowburst One"/>
                <a:cs typeface="Snowburst One"/>
                <a:sym typeface="Snowburst One"/>
              </a:rPr>
              <a:t>Mr. and Mrs. Rabbit had a hard time pulling the </a:t>
            </a:r>
            <a:r>
              <a:rPr b="1" lang="en" sz="3200">
                <a:latin typeface="Snowburst One"/>
                <a:ea typeface="Snowburst One"/>
                <a:cs typeface="Snowburst One"/>
                <a:sym typeface="Snowburst One"/>
              </a:rPr>
              <a:t>gigantic</a:t>
            </a:r>
            <a:r>
              <a:rPr lang="en" sz="3200">
                <a:latin typeface="Snowburst One"/>
                <a:ea typeface="Snowburst One"/>
                <a:cs typeface="Snowburst One"/>
                <a:sym typeface="Snowburst One"/>
              </a:rPr>
              <a:t> carrot from the ground. </a:t>
            </a:r>
            <a:endParaRPr sz="3200">
              <a:latin typeface="Snowburst One"/>
              <a:ea typeface="Snowburst One"/>
              <a:cs typeface="Snowburst One"/>
              <a:sym typeface="Snowburst One"/>
            </a:endParaRPr>
          </a:p>
        </p:txBody>
      </p:sp>
      <p:pic>
        <p:nvPicPr>
          <p:cNvPr descr="thecarrot.gif" id="103" name="Google Shape;10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79708" y="1479675"/>
            <a:ext cx="3759366" cy="281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3182563-snowflake-winter-holiday-background-christmas-tree-ornament-and-decoration-big-blue-pink-snow-flake-card-abstract-winter-natural-texture-pattern-seasonal-nature.jpg" id="110" name="Google Shape;1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968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8"/>
          <p:cNvSpPr/>
          <p:nvPr/>
        </p:nvSpPr>
        <p:spPr>
          <a:xfrm>
            <a:off x="100926" y="180550"/>
            <a:ext cx="5385476" cy="129912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38100">
                  <a:solidFill>
                    <a:srgbClr val="9900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D9D2E9"/>
                </a:solidFill>
                <a:latin typeface="Snowburst One"/>
              </a:rPr>
              <a:t>gigantic</a:t>
            </a:r>
          </a:p>
        </p:txBody>
      </p:sp>
      <p:sp>
        <p:nvSpPr>
          <p:cNvPr id="112" name="Google Shape;112;p18"/>
          <p:cNvSpPr/>
          <p:nvPr/>
        </p:nvSpPr>
        <p:spPr>
          <a:xfrm>
            <a:off x="100925" y="1887800"/>
            <a:ext cx="4783800" cy="2199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8"/>
          <p:cNvSpPr txBox="1"/>
          <p:nvPr/>
        </p:nvSpPr>
        <p:spPr>
          <a:xfrm>
            <a:off x="125825" y="2009025"/>
            <a:ext cx="4734000" cy="25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latin typeface="Snowburst One"/>
                <a:ea typeface="Snowburst One"/>
                <a:cs typeface="Snowburst One"/>
                <a:sym typeface="Snowburst One"/>
              </a:rPr>
              <a:t>The </a:t>
            </a:r>
            <a:r>
              <a:rPr b="1" lang="en" sz="3200">
                <a:latin typeface="Snowburst One"/>
                <a:ea typeface="Snowburst One"/>
                <a:cs typeface="Snowburst One"/>
                <a:sym typeface="Snowburst One"/>
              </a:rPr>
              <a:t>gigantic</a:t>
            </a:r>
            <a:r>
              <a:rPr lang="en" sz="3200">
                <a:latin typeface="Snowburst One"/>
                <a:ea typeface="Snowburst One"/>
                <a:cs typeface="Snowburst One"/>
                <a:sym typeface="Snowburst One"/>
              </a:rPr>
              <a:t> hat blocked the sun from the man’s face.</a:t>
            </a:r>
            <a:endParaRPr sz="3200">
              <a:latin typeface="Snowburst One"/>
              <a:ea typeface="Snowburst One"/>
              <a:cs typeface="Snowburst One"/>
              <a:sym typeface="Snowburst One"/>
            </a:endParaRPr>
          </a:p>
        </p:txBody>
      </p:sp>
      <p:pic>
        <p:nvPicPr>
          <p:cNvPr descr="45163.jpg" id="114" name="Google Shape;11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67250" y="1333250"/>
            <a:ext cx="4129550" cy="342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3182563-snowflake-winter-holiday-background-christmas-tree-ornament-and-decoration-big-blue-pink-snow-flake-card-abstract-winter-natural-texture-pattern-seasonal-nature.jpg" id="121" name="Google Shape;12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968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9"/>
          <p:cNvSpPr/>
          <p:nvPr/>
        </p:nvSpPr>
        <p:spPr>
          <a:xfrm>
            <a:off x="100926" y="180550"/>
            <a:ext cx="5385476" cy="129912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38100">
                  <a:solidFill>
                    <a:srgbClr val="9900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D9D2E9"/>
                </a:solidFill>
                <a:latin typeface="Snowburst One"/>
              </a:rPr>
              <a:t>gigantic</a:t>
            </a:r>
          </a:p>
        </p:txBody>
      </p:sp>
      <p:sp>
        <p:nvSpPr>
          <p:cNvPr id="123" name="Google Shape;123;p19"/>
          <p:cNvSpPr/>
          <p:nvPr/>
        </p:nvSpPr>
        <p:spPr>
          <a:xfrm>
            <a:off x="100925" y="1887800"/>
            <a:ext cx="4783800" cy="2181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9"/>
          <p:cNvSpPr txBox="1"/>
          <p:nvPr/>
        </p:nvSpPr>
        <p:spPr>
          <a:xfrm>
            <a:off x="150725" y="1958575"/>
            <a:ext cx="4684200" cy="3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latin typeface="Snowburst One"/>
                <a:ea typeface="Snowburst One"/>
                <a:cs typeface="Snowburst One"/>
                <a:sym typeface="Snowburst One"/>
              </a:rPr>
              <a:t>The pizza was so </a:t>
            </a:r>
            <a:r>
              <a:rPr b="1" lang="en" sz="3200">
                <a:latin typeface="Snowburst One"/>
                <a:ea typeface="Snowburst One"/>
                <a:cs typeface="Snowburst One"/>
                <a:sym typeface="Snowburst One"/>
              </a:rPr>
              <a:t>gigantic</a:t>
            </a:r>
            <a:r>
              <a:rPr lang="en" sz="3200">
                <a:latin typeface="Snowburst One"/>
                <a:ea typeface="Snowburst One"/>
                <a:cs typeface="Snowburst One"/>
                <a:sym typeface="Snowburst One"/>
              </a:rPr>
              <a:t> that it took 3 people to put it in the oven.  </a:t>
            </a:r>
            <a:endParaRPr sz="3200">
              <a:latin typeface="Snowburst One"/>
              <a:ea typeface="Snowburst One"/>
              <a:cs typeface="Snowburst One"/>
              <a:sym typeface="Snowburst One"/>
            </a:endParaRPr>
          </a:p>
        </p:txBody>
      </p:sp>
      <p:pic>
        <p:nvPicPr>
          <p:cNvPr descr="bigmamaspizza.jpg" id="125" name="Google Shape;12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74350" y="1479675"/>
            <a:ext cx="4078976" cy="326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3182563-snowflake-winter-holiday-background-christmas-tree-ornament-and-decoration-big-blue-pink-snow-flake-card-abstract-winter-natural-texture-pattern-seasonal-nature.jpg" id="132" name="Google Shape;13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968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0"/>
          <p:cNvSpPr/>
          <p:nvPr/>
        </p:nvSpPr>
        <p:spPr>
          <a:xfrm>
            <a:off x="100926" y="130825"/>
            <a:ext cx="5385476" cy="129912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38100">
                  <a:solidFill>
                    <a:srgbClr val="9900FF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D9D2E9"/>
                </a:solidFill>
                <a:latin typeface="Snowburst One"/>
              </a:rPr>
              <a:t>gigantic</a:t>
            </a:r>
          </a:p>
        </p:txBody>
      </p:sp>
      <p:sp>
        <p:nvSpPr>
          <p:cNvPr id="134" name="Google Shape;134;p20"/>
          <p:cNvSpPr/>
          <p:nvPr/>
        </p:nvSpPr>
        <p:spPr>
          <a:xfrm>
            <a:off x="1104300" y="1479675"/>
            <a:ext cx="6556200" cy="792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0"/>
          <p:cNvSpPr txBox="1"/>
          <p:nvPr/>
        </p:nvSpPr>
        <p:spPr>
          <a:xfrm>
            <a:off x="1104300" y="1520825"/>
            <a:ext cx="7551000" cy="3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latin typeface="Snowburst One"/>
                <a:ea typeface="Snowburst One"/>
                <a:cs typeface="Snowburst One"/>
                <a:sym typeface="Snowburst One"/>
              </a:rPr>
              <a:t>What things are gigantic?</a:t>
            </a:r>
            <a:r>
              <a:rPr b="1" lang="en" sz="3200">
                <a:latin typeface="Snowburst One"/>
                <a:ea typeface="Snowburst One"/>
                <a:cs typeface="Snowburst One"/>
                <a:sym typeface="Snowburst One"/>
              </a:rPr>
              <a:t> </a:t>
            </a:r>
            <a:endParaRPr b="1" sz="3200">
              <a:latin typeface="Snowburst One"/>
              <a:ea typeface="Snowburst One"/>
              <a:cs typeface="Snowburst One"/>
              <a:sym typeface="Snowburst One"/>
            </a:endParaRPr>
          </a:p>
        </p:txBody>
      </p:sp>
      <p:pic>
        <p:nvPicPr>
          <p:cNvPr descr="confused-smiley-300x247.png" id="136" name="Google Shape;136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00193" y="2322000"/>
            <a:ext cx="3426934" cy="282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3182563-snowflake-winter-holiday-background-christmas-tree-ornament-and-decoration-big-blue-pink-snow-flake-card-abstract-winter-natural-texture-pattern-seasonal-nature.jpg" id="143" name="Google Shape;14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0968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1"/>
          <p:cNvSpPr/>
          <p:nvPr/>
        </p:nvSpPr>
        <p:spPr>
          <a:xfrm>
            <a:off x="672450" y="1295825"/>
            <a:ext cx="7799100" cy="3610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381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1"/>
          <p:cNvSpPr txBox="1"/>
          <p:nvPr/>
        </p:nvSpPr>
        <p:spPr>
          <a:xfrm>
            <a:off x="726250" y="1448225"/>
            <a:ext cx="7551000" cy="16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Snowburst One"/>
              <a:buChar char="●"/>
            </a:pPr>
            <a:r>
              <a:rPr b="1" lang="en" sz="2800">
                <a:latin typeface="Snowburst One"/>
                <a:ea typeface="Snowburst One"/>
                <a:cs typeface="Snowburst One"/>
                <a:sym typeface="Snowburst One"/>
              </a:rPr>
              <a:t>Fold a piece of paper in half.</a:t>
            </a:r>
            <a:endParaRPr b="1" sz="2800">
              <a:latin typeface="Snowburst One"/>
              <a:ea typeface="Snowburst One"/>
              <a:cs typeface="Snowburst One"/>
              <a:sym typeface="Snowburst One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Snowburst One"/>
              <a:buChar char="●"/>
            </a:pPr>
            <a:r>
              <a:rPr b="1" lang="en" sz="2800">
                <a:latin typeface="Snowburst One"/>
                <a:ea typeface="Snowburst One"/>
                <a:cs typeface="Snowburst One"/>
                <a:sym typeface="Snowburst One"/>
              </a:rPr>
              <a:t>On the left side of the paper draw a picture of something gigantic. </a:t>
            </a:r>
            <a:endParaRPr b="1" sz="2800">
              <a:latin typeface="Snowburst One"/>
              <a:ea typeface="Snowburst One"/>
              <a:cs typeface="Snowburst One"/>
              <a:sym typeface="Snowburst One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Snowburst One"/>
              <a:buChar char="●"/>
            </a:pPr>
            <a:r>
              <a:rPr b="1" lang="en" sz="2800">
                <a:latin typeface="Snowburst One"/>
                <a:ea typeface="Snowburst One"/>
                <a:cs typeface="Snowburst One"/>
                <a:sym typeface="Snowburst One"/>
              </a:rPr>
              <a:t>On the right side, draw an antonym of gigantic. </a:t>
            </a:r>
            <a:endParaRPr b="1" sz="2800">
              <a:latin typeface="Snowburst One"/>
              <a:ea typeface="Snowburst One"/>
              <a:cs typeface="Snowburst One"/>
              <a:sym typeface="Snowburst One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Snowburst One"/>
              <a:buChar char="●"/>
            </a:pPr>
            <a:r>
              <a:rPr b="1" lang="en" sz="2800">
                <a:latin typeface="Snowburst One"/>
                <a:ea typeface="Snowburst One"/>
                <a:cs typeface="Snowburst One"/>
                <a:sym typeface="Snowburst One"/>
              </a:rPr>
              <a:t>Label and/or write about each picture.</a:t>
            </a:r>
            <a:endParaRPr b="1" sz="2800">
              <a:latin typeface="Snowburst One"/>
              <a:ea typeface="Snowburst One"/>
              <a:cs typeface="Snowburst One"/>
              <a:sym typeface="Snowburst One"/>
            </a:endParaRPr>
          </a:p>
        </p:txBody>
      </p:sp>
      <p:pic>
        <p:nvPicPr>
          <p:cNvPr descr="activitytime.jpg" id="146" name="Google Shape;14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80250" y="0"/>
            <a:ext cx="4096376" cy="123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