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9144000"/>
  <p:notesSz cx="7102475" cy="9388475"/>
  <p:embeddedFontLst>
    <p:embeddedFont>
      <p:font typeface="Schoolbell"/>
      <p:regular r:id="rId12"/>
    </p:embeddedFont>
    <p:embeddedFont>
      <p:font typeface="Quicksand"/>
      <p:regular r:id="rId13"/>
      <p:bold r:id="rId14"/>
    </p:embeddedFont>
    <p:embeddedFont>
      <p:font typeface="Snowburst One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Quicksand-regular.fntdata"/><Relationship Id="rId12" Type="http://schemas.openxmlformats.org/officeDocument/2006/relationships/font" Target="fonts/Schoolbell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SnowburstOne-regular.fntdata"/><Relationship Id="rId14" Type="http://schemas.openxmlformats.org/officeDocument/2006/relationships/font" Target="fonts/Quicksan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83975" y="704125"/>
            <a:ext cx="4735200" cy="3520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10225" y="4459525"/>
            <a:ext cx="5681975" cy="42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6946c93e_0_17:notes"/>
          <p:cNvSpPr/>
          <p:nvPr>
            <p:ph idx="2" type="sldImg"/>
          </p:nvPr>
        </p:nvSpPr>
        <p:spPr>
          <a:xfrm>
            <a:off x="1183975" y="704125"/>
            <a:ext cx="4735200" cy="352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f6946c93e_0_17:notes"/>
          <p:cNvSpPr txBox="1"/>
          <p:nvPr>
            <p:ph idx="1" type="body"/>
          </p:nvPr>
        </p:nvSpPr>
        <p:spPr>
          <a:xfrm>
            <a:off x="710225" y="4459525"/>
            <a:ext cx="5682000" cy="42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710225" y="4459525"/>
            <a:ext cx="5681975" cy="42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1183975" y="704125"/>
            <a:ext cx="4735200" cy="3520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6946c93e_0_6:notes"/>
          <p:cNvSpPr txBox="1"/>
          <p:nvPr>
            <p:ph idx="1" type="body"/>
          </p:nvPr>
        </p:nvSpPr>
        <p:spPr>
          <a:xfrm>
            <a:off x="710225" y="4459525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1f6946c93e_0_6:notes"/>
          <p:cNvSpPr/>
          <p:nvPr>
            <p:ph idx="2" type="sldImg"/>
          </p:nvPr>
        </p:nvSpPr>
        <p:spPr>
          <a:xfrm>
            <a:off x="1183975" y="704125"/>
            <a:ext cx="4735200" cy="352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f6946c93e_0_0:notes"/>
          <p:cNvSpPr txBox="1"/>
          <p:nvPr>
            <p:ph idx="1" type="body"/>
          </p:nvPr>
        </p:nvSpPr>
        <p:spPr>
          <a:xfrm>
            <a:off x="710225" y="4459525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1f6946c93e_0_0:notes"/>
          <p:cNvSpPr/>
          <p:nvPr>
            <p:ph idx="2" type="sldImg"/>
          </p:nvPr>
        </p:nvSpPr>
        <p:spPr>
          <a:xfrm>
            <a:off x="1183975" y="704125"/>
            <a:ext cx="4735200" cy="352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f6946c93e_0_28:notes"/>
          <p:cNvSpPr/>
          <p:nvPr>
            <p:ph idx="2" type="sldImg"/>
          </p:nvPr>
        </p:nvSpPr>
        <p:spPr>
          <a:xfrm>
            <a:off x="1183975" y="704125"/>
            <a:ext cx="4735200" cy="352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f6946c93e_0_28:notes"/>
          <p:cNvSpPr txBox="1"/>
          <p:nvPr>
            <p:ph idx="1" type="body"/>
          </p:nvPr>
        </p:nvSpPr>
        <p:spPr>
          <a:xfrm>
            <a:off x="710225" y="4459525"/>
            <a:ext cx="5682000" cy="42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f6946c93e_0_37:notes"/>
          <p:cNvSpPr/>
          <p:nvPr>
            <p:ph idx="2" type="sldImg"/>
          </p:nvPr>
        </p:nvSpPr>
        <p:spPr>
          <a:xfrm>
            <a:off x="1183975" y="704125"/>
            <a:ext cx="4735200" cy="352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f6946c93e_0_37:notes"/>
          <p:cNvSpPr txBox="1"/>
          <p:nvPr>
            <p:ph idx="1" type="body"/>
          </p:nvPr>
        </p:nvSpPr>
        <p:spPr>
          <a:xfrm>
            <a:off x="710225" y="4459525"/>
            <a:ext cx="5682000" cy="42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f6946c93e_0_46:notes"/>
          <p:cNvSpPr/>
          <p:nvPr>
            <p:ph idx="2" type="sldImg"/>
          </p:nvPr>
        </p:nvSpPr>
        <p:spPr>
          <a:xfrm>
            <a:off x="1183975" y="704125"/>
            <a:ext cx="4735200" cy="352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f6946c93e_0_46:notes"/>
          <p:cNvSpPr txBox="1"/>
          <p:nvPr>
            <p:ph idx="1" type="body"/>
          </p:nvPr>
        </p:nvSpPr>
        <p:spPr>
          <a:xfrm>
            <a:off x="710225" y="4459525"/>
            <a:ext cx="5682000" cy="42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56600" y="847625"/>
            <a:ext cx="8830800" cy="6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highlight>
                  <a:srgbClr val="F3F3F3"/>
                </a:highlight>
                <a:latin typeface="Snowburst One"/>
                <a:ea typeface="Snowburst One"/>
                <a:cs typeface="Snowburst One"/>
                <a:sym typeface="Snowburst One"/>
              </a:rPr>
              <a:t>Have you ever heard of the word </a:t>
            </a:r>
            <a:r>
              <a:rPr b="1" lang="en-US" sz="4800">
                <a:solidFill>
                  <a:srgbClr val="0000FF"/>
                </a:solidFill>
                <a:highlight>
                  <a:srgbClr val="F3F3F3"/>
                </a:highlight>
                <a:latin typeface="Snowburst One"/>
                <a:ea typeface="Snowburst One"/>
                <a:cs typeface="Snowburst One"/>
                <a:sym typeface="Snowburst One"/>
              </a:rPr>
              <a:t>excellence</a:t>
            </a:r>
            <a:r>
              <a:rPr lang="en-US" sz="3600">
                <a:solidFill>
                  <a:schemeClr val="dk1"/>
                </a:solidFill>
                <a:highlight>
                  <a:srgbClr val="F3F3F3"/>
                </a:highlight>
                <a:latin typeface="Snowburst One"/>
                <a:ea typeface="Snowburst One"/>
                <a:cs typeface="Snowburst One"/>
                <a:sym typeface="Snowburst One"/>
              </a:rPr>
              <a:t>? What do you think it means? </a:t>
            </a:r>
            <a:endParaRPr sz="3600">
              <a:solidFill>
                <a:schemeClr val="dk1"/>
              </a:solidFill>
              <a:highlight>
                <a:srgbClr val="F3F3F3"/>
              </a:highlight>
              <a:latin typeface="Snowburst One"/>
              <a:ea typeface="Snowburst One"/>
              <a:cs typeface="Snowburst One"/>
              <a:sym typeface="Snowburst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highlight>
                <a:srgbClr val="F3F3F3"/>
              </a:highlight>
              <a:latin typeface="Snowburst One"/>
              <a:ea typeface="Snowburst One"/>
              <a:cs typeface="Snowburst One"/>
              <a:sym typeface="Snowburst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highlight>
                <a:srgbClr val="F3F3F3"/>
              </a:highlight>
              <a:latin typeface="Snowburst One"/>
              <a:ea typeface="Snowburst One"/>
              <a:cs typeface="Snowburst One"/>
              <a:sym typeface="Snowburst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highlight>
                <a:srgbClr val="F3F3F3"/>
              </a:highlight>
              <a:latin typeface="Snowburst One"/>
              <a:ea typeface="Snowburst One"/>
              <a:cs typeface="Snowburst One"/>
              <a:sym typeface="Snowburst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highlight>
                  <a:srgbClr val="F3F3F3"/>
                </a:highlight>
                <a:latin typeface="Snowburst One"/>
                <a:ea typeface="Snowburst One"/>
                <a:cs typeface="Snowburst One"/>
                <a:sym typeface="Snowburst One"/>
              </a:rPr>
              <a:t>Turn and talk to someone close to you.</a:t>
            </a:r>
            <a:endParaRPr sz="3600">
              <a:solidFill>
                <a:schemeClr val="dk1"/>
              </a:solidFill>
              <a:highlight>
                <a:srgbClr val="F3F3F3"/>
              </a:highlight>
              <a:latin typeface="Snowburst One"/>
              <a:ea typeface="Snowburst One"/>
              <a:cs typeface="Snowburst One"/>
              <a:sym typeface="Snowburst One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363" y="63075"/>
            <a:ext cx="3571875" cy="147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5150" y="63075"/>
            <a:ext cx="4137199" cy="14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8858" y="3102800"/>
            <a:ext cx="2383219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998" l="0" r="0" t="0"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439388" y="2066306"/>
            <a:ext cx="8193974" cy="236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rgbClr val="FF00FF"/>
                </a:solidFill>
                <a:latin typeface="Schoolbell"/>
                <a:ea typeface="Schoolbell"/>
                <a:cs typeface="Schoolbell"/>
                <a:sym typeface="Schoolbell"/>
              </a:rPr>
              <a:t>Excellence</a:t>
            </a:r>
            <a:endParaRPr b="1" i="0" sz="9600" u="none" cap="none" strike="noStrike">
              <a:solidFill>
                <a:srgbClr val="FF00FF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00FF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00FF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00FF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sng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definition</a:t>
            </a:r>
            <a:r>
              <a:rPr b="1" lang="en-US" sz="4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  <a:endParaRPr b="1" sz="4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6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 state of</a:t>
            </a:r>
            <a:endParaRPr sz="6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6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excelling</a:t>
            </a:r>
            <a:endParaRPr sz="6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F00FF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 cap="none" strike="noStrike">
              <a:solidFill>
                <a:srgbClr val="FF00FF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 cap="none" strike="noStrike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5058889" y="320633"/>
            <a:ext cx="104502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5</a:t>
            </a:r>
            <a:endParaRPr sz="8000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descr="a34482cfa2aac2e55b3e717cf247fffd.jpg"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8900" y="3518350"/>
            <a:ext cx="3014574" cy="301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999" l="0" r="0" t="0"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816774" y="2728975"/>
            <a:ext cx="7755000" cy="23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00FF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00FF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00FF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sng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synonyms</a:t>
            </a:r>
            <a:r>
              <a:rPr b="1" lang="en-US" sz="4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  <a:endParaRPr b="1" sz="4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icksand"/>
              <a:buChar char="❏"/>
            </a:pPr>
            <a:r>
              <a:rPr lang="en-US" sz="6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greatness</a:t>
            </a:r>
            <a:endParaRPr sz="6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icksand"/>
              <a:buChar char="❏"/>
            </a:pPr>
            <a:r>
              <a:rPr lang="en-US" sz="6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perfection</a:t>
            </a:r>
            <a:endParaRPr sz="6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icksand"/>
              <a:buChar char="❏"/>
            </a:pPr>
            <a:r>
              <a:rPr lang="en-US" sz="6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high quality </a:t>
            </a:r>
            <a:endParaRPr sz="6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FF00FF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 cap="none" strike="noStrike">
              <a:solidFill>
                <a:srgbClr val="FF00FF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 cap="none" strike="noStrike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5058889" y="320633"/>
            <a:ext cx="10449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5</a:t>
            </a:r>
            <a:endParaRPr sz="8000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0" y="1078800"/>
            <a:ext cx="8769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FF00FF"/>
                </a:solidFill>
                <a:latin typeface="Schoolbell"/>
                <a:ea typeface="Schoolbell"/>
                <a:cs typeface="Schoolbell"/>
                <a:sym typeface="Schoolbell"/>
              </a:rPr>
              <a:t>Excellence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999" l="0" r="0" t="0"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/>
        </p:nvSpPr>
        <p:spPr>
          <a:xfrm>
            <a:off x="5058889" y="320633"/>
            <a:ext cx="10449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5</a:t>
            </a:r>
            <a:endParaRPr sz="8000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581891" y="2226930"/>
            <a:ext cx="7908900" cy="4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FF"/>
                </a:solidFill>
                <a:latin typeface="Schoolbell"/>
                <a:ea typeface="Schoolbell"/>
                <a:cs typeface="Schoolbell"/>
                <a:sym typeface="Schoolbell"/>
              </a:rPr>
              <a:t>You can show excellence by...</a:t>
            </a:r>
            <a:endParaRPr b="1" sz="4000">
              <a:solidFill>
                <a:srgbClr val="FF00FF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508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Quicksand"/>
              <a:buChar char="★"/>
            </a:pPr>
            <a:r>
              <a:rPr lang="en-US" sz="44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being prepared for class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-508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Quicksand"/>
              <a:buChar char="★"/>
            </a:pPr>
            <a:r>
              <a:rPr lang="en-US" sz="44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following directions</a:t>
            </a:r>
            <a:endParaRPr sz="44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508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Quicksand"/>
              <a:buChar char="★"/>
            </a:pPr>
            <a:r>
              <a:rPr lang="en-US" sz="44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being productive</a:t>
            </a:r>
            <a:endParaRPr sz="44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508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Quicksand"/>
              <a:buChar char="★"/>
            </a:pPr>
            <a:r>
              <a:rPr lang="en-US" sz="44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making good choices</a:t>
            </a:r>
            <a:endParaRPr sz="44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508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Quicksand"/>
              <a:buChar char="★"/>
            </a:pPr>
            <a:r>
              <a:rPr lang="en-US" sz="44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striving to be your best</a:t>
            </a:r>
            <a:endParaRPr sz="44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known.jpg"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xcellence.jpg" id="114" name="Google Shape;1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3176" y="474074"/>
            <a:ext cx="6682736" cy="383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90750" y="4190125"/>
            <a:ext cx="8786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What do you think this quote means?</a:t>
            </a:r>
            <a:endParaRPr sz="6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inbow-Stars-Background.jpeg"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90750" y="4313425"/>
            <a:ext cx="8786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What do you think this quote means?</a:t>
            </a:r>
            <a:endParaRPr sz="6000"/>
          </a:p>
        </p:txBody>
      </p:sp>
      <p:pic>
        <p:nvPicPr>
          <p:cNvPr descr="a34482cfa2aac2e55b3e717cf247fffd.jpg"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2175" y="251175"/>
            <a:ext cx="4405576" cy="440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.jpg"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178950" y="-294550"/>
            <a:ext cx="8786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How can you strive for excellence?</a:t>
            </a:r>
            <a:endParaRPr b="1" sz="6000"/>
          </a:p>
        </p:txBody>
      </p:sp>
      <p:pic>
        <p:nvPicPr>
          <p:cNvPr descr="baby-and-laptop-610x400(1).jpg" id="129" name="Google Shape;1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3600" y="2464075"/>
            <a:ext cx="581025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