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Didact Gothic"/>
      <p:regular r:id="rId12"/>
    </p:embeddedFont>
    <p:embeddedFont>
      <p:font typeface="Carter One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arterOne-regular.fntdata"/><Relationship Id="rId12" Type="http://schemas.openxmlformats.org/officeDocument/2006/relationships/font" Target="fonts/DidactGothic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indent="-2286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indent="-2286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6pPr>
            <a:lvl7pPr indent="-2286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7pPr>
            <a:lvl8pPr indent="-2286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8pPr>
            <a:lvl9pPr indent="-2286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/>
              <a:buNone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indent="-2286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6pPr>
            <a:lvl7pPr indent="-2286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7pPr>
            <a:lvl8pPr indent="-2286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8pPr>
            <a:lvl9pPr indent="-2286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/>
              <a:buNone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indent="-2286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6pPr>
            <a:lvl7pPr indent="-2286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7pPr>
            <a:lvl8pPr indent="-2286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8pPr>
            <a:lvl9pPr indent="-2286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/>
              <a:buNone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3623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rter One"/>
              <a:buNone/>
            </a:pPr>
            <a:r>
              <a:rPr lang="en" sz="5000">
                <a:latin typeface="Carter One"/>
                <a:ea typeface="Carter One"/>
                <a:cs typeface="Carter One"/>
                <a:sym typeface="Carter One"/>
              </a:rPr>
              <a:t>The Word of the Week is . . . </a:t>
            </a:r>
            <a:r>
              <a:rPr lang="en" sz="6000">
                <a:latin typeface="Carter One"/>
                <a:ea typeface="Carter One"/>
                <a:cs typeface="Carter One"/>
                <a:sym typeface="Carter One"/>
              </a:rPr>
              <a:t>callous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65940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rter One"/>
              <a:buNone/>
            </a:pPr>
            <a:r>
              <a:rPr lang="en" sz="3000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Have you ever read or heard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this word before?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*Turn and talk to a neighbor and discuss your understanding of the word </a:t>
            </a:r>
            <a:r>
              <a:rPr b="1" i="1" lang="en" sz="3000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callous</a:t>
            </a:r>
            <a:r>
              <a:rPr lang="en" sz="3000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Carter One"/>
              <a:ea typeface="Carter One"/>
              <a:cs typeface="Carter One"/>
              <a:sym typeface="Carter On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2161500" y="423775"/>
            <a:ext cx="4821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Carter One"/>
              <a:buNone/>
            </a:pPr>
            <a:r>
              <a:rPr lang="en" sz="6000">
                <a:latin typeface="Carter One"/>
                <a:ea typeface="Carter One"/>
                <a:cs typeface="Carter One"/>
                <a:sym typeface="Carter One"/>
              </a:rPr>
              <a:t>callous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rter One"/>
              <a:buNone/>
            </a:pPr>
            <a:r>
              <a:rPr b="1" lang="en" sz="3000">
                <a:latin typeface="Carter One"/>
                <a:ea typeface="Carter One"/>
                <a:cs typeface="Carter One"/>
                <a:sym typeface="Carter One"/>
              </a:rPr>
              <a:t>kal</a:t>
            </a:r>
            <a:r>
              <a:rPr lang="en" sz="3000">
                <a:latin typeface="Carter One"/>
                <a:ea typeface="Carter One"/>
                <a:cs typeface="Carter One"/>
                <a:sym typeface="Carter One"/>
              </a:rPr>
              <a:t> - uhs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rter One"/>
              <a:buNone/>
            </a:pPr>
            <a:r>
              <a:rPr lang="en" sz="3000">
                <a:latin typeface="Carter One"/>
                <a:ea typeface="Carter One"/>
                <a:cs typeface="Carter One"/>
                <a:sym typeface="Carter One"/>
              </a:rPr>
              <a:t>adjective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sz="3000">
              <a:latin typeface="Carter One"/>
              <a:ea typeface="Carter One"/>
              <a:cs typeface="Carter One"/>
              <a:sym typeface="Carter One"/>
            </a:endParaRPr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55400" y="2266275"/>
            <a:ext cx="52467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arter One"/>
              <a:buNone/>
            </a:pPr>
            <a:r>
              <a:rPr b="1" lang="en" sz="4800" u="sng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Definition: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arter One"/>
              <a:buNone/>
            </a:pPr>
            <a:r>
              <a:rPr lang="en" sz="4800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*Made hard; hardened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Carter One"/>
              <a:ea typeface="Carter One"/>
              <a:cs typeface="Carter One"/>
              <a:sym typeface="Carter One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602100" y="1954725"/>
            <a:ext cx="3251100" cy="2915400"/>
          </a:xfrm>
          <a:prstGeom prst="rect">
            <a:avLst/>
          </a:prstGeom>
          <a:noFill/>
          <a:ln cap="flat" cmpd="sng" w="38100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909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rter One"/>
              <a:buNone/>
            </a:pPr>
            <a:r>
              <a:rPr b="1" i="0" lang="en" sz="2000" u="sng" cap="none" strike="noStrike">
                <a:solidFill>
                  <a:schemeClr val="dk1"/>
                </a:solidFill>
                <a:latin typeface="Carter One"/>
                <a:ea typeface="Carter One"/>
                <a:cs typeface="Carter One"/>
                <a:sym typeface="Carter One"/>
              </a:rPr>
              <a:t>If you do a lot of work with your hands, you develop a callous, which is a noun of this adjective.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2161500" y="183500"/>
            <a:ext cx="4821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Carter One"/>
              <a:buNone/>
            </a:pPr>
            <a:r>
              <a:rPr lang="en" sz="6000">
                <a:latin typeface="Carter One"/>
                <a:ea typeface="Carter One"/>
                <a:cs typeface="Carter One"/>
                <a:sym typeface="Carter One"/>
              </a:rPr>
              <a:t>callous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sz="3000">
              <a:latin typeface="Carter One"/>
              <a:ea typeface="Carter One"/>
              <a:cs typeface="Carter One"/>
              <a:sym typeface="Carter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sz="3000">
              <a:latin typeface="Carter One"/>
              <a:ea typeface="Carter One"/>
              <a:cs typeface="Carter One"/>
              <a:sym typeface="Carter One"/>
            </a:endParaRPr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388175" y="1124800"/>
            <a:ext cx="53451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arter One"/>
              <a:buNone/>
            </a:pPr>
            <a:r>
              <a:rPr b="1" lang="en" sz="4800" u="sng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Synonyms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arter One"/>
              <a:buNone/>
            </a:pPr>
            <a:r>
              <a:rPr lang="en" sz="4800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*careless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arter One"/>
              <a:buNone/>
            </a:pPr>
            <a:r>
              <a:rPr lang="en" sz="4800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*cold-blooded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arter One"/>
              <a:buNone/>
            </a:pPr>
            <a:r>
              <a:rPr lang="en" sz="4800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*insensitive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arter One"/>
              <a:buNone/>
            </a:pPr>
            <a:r>
              <a:rPr lang="en" sz="4800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*uncaring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Carter One"/>
              <a:ea typeface="Carter One"/>
              <a:cs typeface="Carter One"/>
              <a:sym typeface="Carter One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9824" y="1386900"/>
            <a:ext cx="3655251" cy="3352550"/>
          </a:xfrm>
          <a:prstGeom prst="rect">
            <a:avLst/>
          </a:prstGeom>
          <a:noFill/>
          <a:ln cap="flat" cmpd="sng" w="38100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ctrTitle"/>
          </p:nvPr>
        </p:nvSpPr>
        <p:spPr>
          <a:xfrm>
            <a:off x="2161500" y="183500"/>
            <a:ext cx="4821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Carter One"/>
              <a:buNone/>
            </a:pPr>
            <a:r>
              <a:rPr lang="en" sz="6000">
                <a:latin typeface="Carter One"/>
                <a:ea typeface="Carter One"/>
                <a:cs typeface="Carter One"/>
                <a:sym typeface="Carter One"/>
              </a:rPr>
              <a:t>callous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sz="3000">
              <a:latin typeface="Carter One"/>
              <a:ea typeface="Carter One"/>
              <a:cs typeface="Carter One"/>
              <a:sym typeface="Carter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sz="3000">
              <a:latin typeface="Carter One"/>
              <a:ea typeface="Carter One"/>
              <a:cs typeface="Carter One"/>
              <a:sym typeface="Carter One"/>
            </a:endParaRPr>
          </a:p>
        </p:txBody>
      </p:sp>
      <p:sp>
        <p:nvSpPr>
          <p:cNvPr id="75" name="Google Shape;75;p16"/>
          <p:cNvSpPr txBox="1"/>
          <p:nvPr>
            <p:ph idx="1" type="subTitle"/>
          </p:nvPr>
        </p:nvSpPr>
        <p:spPr>
          <a:xfrm>
            <a:off x="388175" y="1124800"/>
            <a:ext cx="53451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Carter One"/>
              <a:buNone/>
            </a:pPr>
            <a:r>
              <a:rPr b="1" lang="en" sz="4500" u="sng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Antonyms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Carter One"/>
              <a:buNone/>
            </a:pPr>
            <a:r>
              <a:rPr lang="en" sz="4500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*caring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Carter One"/>
              <a:buNone/>
            </a:pPr>
            <a:r>
              <a:rPr lang="en" sz="4500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*compassionate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Carter One"/>
              <a:buNone/>
            </a:pPr>
            <a:r>
              <a:rPr lang="en" sz="4500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*concerned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Carter One"/>
              <a:buNone/>
            </a:pPr>
            <a:r>
              <a:rPr lang="en" sz="4500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*sympathetic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Carter One"/>
              <a:ea typeface="Carter One"/>
              <a:cs typeface="Carter One"/>
              <a:sym typeface="Carter One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1075" y="1387175"/>
            <a:ext cx="3908600" cy="2595549"/>
          </a:xfrm>
          <a:prstGeom prst="rect">
            <a:avLst/>
          </a:prstGeom>
          <a:noFill/>
          <a:ln cap="flat" cmpd="sng" w="38100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ctrTitle"/>
          </p:nvPr>
        </p:nvSpPr>
        <p:spPr>
          <a:xfrm>
            <a:off x="2161500" y="183500"/>
            <a:ext cx="4821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Carter One"/>
              <a:buNone/>
            </a:pPr>
            <a:r>
              <a:rPr lang="en" sz="6000">
                <a:latin typeface="Carter One"/>
                <a:ea typeface="Carter One"/>
                <a:cs typeface="Carter One"/>
                <a:sym typeface="Carter One"/>
              </a:rPr>
              <a:t>callous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sz="3000">
              <a:latin typeface="Carter One"/>
              <a:ea typeface="Carter One"/>
              <a:cs typeface="Carter One"/>
              <a:sym typeface="Carter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sz="3000">
              <a:latin typeface="Carter One"/>
              <a:ea typeface="Carter One"/>
              <a:cs typeface="Carter One"/>
              <a:sym typeface="Carter One"/>
            </a:endParaRPr>
          </a:p>
        </p:txBody>
      </p:sp>
      <p:sp>
        <p:nvSpPr>
          <p:cNvPr id="82" name="Google Shape;82;p17"/>
          <p:cNvSpPr txBox="1"/>
          <p:nvPr>
            <p:ph idx="1" type="subTitle"/>
          </p:nvPr>
        </p:nvSpPr>
        <p:spPr>
          <a:xfrm>
            <a:off x="60550" y="1168425"/>
            <a:ext cx="5345100" cy="30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rter One"/>
              <a:buNone/>
            </a:pPr>
            <a:r>
              <a:rPr lang="en" sz="3600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The boy’s </a:t>
            </a:r>
            <a:r>
              <a:rPr i="1" lang="en" sz="3600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callous</a:t>
            </a:r>
            <a:r>
              <a:rPr lang="en" sz="3600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 words were hurtful to his classmates and often left him lonely on the playground.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</a:pPr>
            <a:r>
              <a:t/>
            </a:r>
            <a:endParaRPr sz="4000">
              <a:solidFill>
                <a:srgbClr val="000000"/>
              </a:solidFill>
              <a:latin typeface="Carter One"/>
              <a:ea typeface="Carter One"/>
              <a:cs typeface="Carter One"/>
              <a:sym typeface="Carter One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1100" y="1168412"/>
            <a:ext cx="3516374" cy="3516374"/>
          </a:xfrm>
          <a:prstGeom prst="rect">
            <a:avLst/>
          </a:prstGeom>
          <a:noFill/>
          <a:ln cap="flat" cmpd="sng" w="38100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4" name="Google Shape;84;p17"/>
          <p:cNvSpPr txBox="1"/>
          <p:nvPr/>
        </p:nvSpPr>
        <p:spPr>
          <a:xfrm>
            <a:off x="3778450" y="4357225"/>
            <a:ext cx="51108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447725" y="4051450"/>
            <a:ext cx="4739400" cy="862800"/>
          </a:xfrm>
          <a:prstGeom prst="rect">
            <a:avLst/>
          </a:prstGeom>
          <a:noFill/>
          <a:ln cap="flat" cmpd="sng" w="38100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idact Gothic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Why do you think the boy was alone on the playground?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ctrTitle"/>
          </p:nvPr>
        </p:nvSpPr>
        <p:spPr>
          <a:xfrm>
            <a:off x="2161500" y="183500"/>
            <a:ext cx="4821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Carter One"/>
              <a:buNone/>
            </a:pPr>
            <a:r>
              <a:rPr lang="en" sz="6000">
                <a:latin typeface="Carter One"/>
                <a:ea typeface="Carter One"/>
                <a:cs typeface="Carter One"/>
                <a:sym typeface="Carter One"/>
              </a:rPr>
              <a:t>callous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sz="3000">
              <a:latin typeface="Carter One"/>
              <a:ea typeface="Carter One"/>
              <a:cs typeface="Carter One"/>
              <a:sym typeface="Carter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sz="3000">
              <a:latin typeface="Carter One"/>
              <a:ea typeface="Carter One"/>
              <a:cs typeface="Carter One"/>
              <a:sym typeface="Carter One"/>
            </a:endParaRPr>
          </a:p>
        </p:txBody>
      </p:sp>
      <p:sp>
        <p:nvSpPr>
          <p:cNvPr id="91" name="Google Shape;91;p18"/>
          <p:cNvSpPr txBox="1"/>
          <p:nvPr>
            <p:ph idx="1" type="subTitle"/>
          </p:nvPr>
        </p:nvSpPr>
        <p:spPr>
          <a:xfrm>
            <a:off x="147925" y="1064700"/>
            <a:ext cx="5345100" cy="30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rter One"/>
              <a:buNone/>
            </a:pPr>
            <a:r>
              <a:rPr lang="en" sz="3600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Many people treat the Earth with </a:t>
            </a:r>
            <a:r>
              <a:rPr i="1" lang="en" sz="3600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callousness</a:t>
            </a:r>
            <a:r>
              <a:rPr lang="en" sz="3600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, but we must be sure to take care of our planet for, not only for ourselves, but for future generations.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</a:pPr>
            <a:r>
              <a:t/>
            </a:r>
            <a:endParaRPr sz="4000">
              <a:solidFill>
                <a:srgbClr val="000000"/>
              </a:solidFill>
              <a:latin typeface="Carter One"/>
              <a:ea typeface="Carter One"/>
              <a:cs typeface="Carter One"/>
              <a:sym typeface="Carter One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3778450" y="4357225"/>
            <a:ext cx="51108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5099875" y="4078825"/>
            <a:ext cx="3843900" cy="873600"/>
          </a:xfrm>
          <a:prstGeom prst="rect">
            <a:avLst/>
          </a:prstGeom>
          <a:noFill/>
          <a:ln cap="flat" cmpd="sng" w="38100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idact Gothic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What do you do to prove your love for Mother Earth?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8524" y="1355274"/>
            <a:ext cx="3365249" cy="2553149"/>
          </a:xfrm>
          <a:prstGeom prst="rect">
            <a:avLst/>
          </a:prstGeom>
          <a:noFill/>
          <a:ln cap="flat" cmpd="sng" w="38100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ctrTitle"/>
          </p:nvPr>
        </p:nvSpPr>
        <p:spPr>
          <a:xfrm>
            <a:off x="2161500" y="183500"/>
            <a:ext cx="4821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Carter One"/>
              <a:buNone/>
            </a:pPr>
            <a:r>
              <a:rPr lang="en" sz="6000">
                <a:latin typeface="Carter One"/>
                <a:ea typeface="Carter One"/>
                <a:cs typeface="Carter One"/>
                <a:sym typeface="Carter One"/>
              </a:rPr>
              <a:t>callous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sz="3000">
              <a:latin typeface="Carter One"/>
              <a:ea typeface="Carter One"/>
              <a:cs typeface="Carter One"/>
              <a:sym typeface="Carter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sz="3000">
              <a:latin typeface="Carter One"/>
              <a:ea typeface="Carter One"/>
              <a:cs typeface="Carter One"/>
              <a:sym typeface="Carter One"/>
            </a:endParaRPr>
          </a:p>
        </p:txBody>
      </p:sp>
      <p:sp>
        <p:nvSpPr>
          <p:cNvPr id="100" name="Google Shape;100;p19"/>
          <p:cNvSpPr txBox="1"/>
          <p:nvPr>
            <p:ph idx="1" type="subTitle"/>
          </p:nvPr>
        </p:nvSpPr>
        <p:spPr>
          <a:xfrm>
            <a:off x="404050" y="1124725"/>
            <a:ext cx="4499100" cy="3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rter One"/>
              <a:buNone/>
            </a:pPr>
            <a:r>
              <a:rPr lang="en" sz="2400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It is very easy to become callous and desensitized in our wild, busy,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rter One"/>
              <a:buNone/>
            </a:pPr>
            <a:r>
              <a:rPr lang="en" sz="2400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tech-crazy world.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rter One"/>
              <a:buNone/>
            </a:pPr>
            <a:r>
              <a:rPr lang="en" sz="2400">
                <a:solidFill>
                  <a:srgbClr val="000000"/>
                </a:solidFill>
                <a:latin typeface="Carter One"/>
                <a:ea typeface="Carter One"/>
                <a:cs typeface="Carter One"/>
                <a:sym typeface="Carter One"/>
              </a:rPr>
              <a:t>However, it is important to reach out to your fellow friends.  Read the following quote and write about the kinds of seeds that are “growing” in your “garden”</a:t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3778450" y="4357225"/>
            <a:ext cx="51108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6050" y="1321375"/>
            <a:ext cx="3702150" cy="3461850"/>
          </a:xfrm>
          <a:prstGeom prst="rect">
            <a:avLst/>
          </a:prstGeom>
          <a:noFill/>
          <a:ln cap="flat" cmpd="sng" w="38100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