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Relationship Id="rId4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Relationship Id="rId4" Type="http://schemas.openxmlformats.org/officeDocument/2006/relationships/image" Target="../media/image5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co-friendly-holiday-537x358" id="84" name="Google Shape;8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/>
          <p:nvPr/>
        </p:nvSpPr>
        <p:spPr>
          <a:xfrm>
            <a:off x="1447800" y="1066800"/>
            <a:ext cx="6858000" cy="105727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1">
                <a:ln cap="flat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"/>
              </a:rPr>
              <a:t>GOODWILL </a:t>
            </a:r>
          </a:p>
        </p:txBody>
      </p:sp>
      <p:sp>
        <p:nvSpPr>
          <p:cNvPr id="86" name="Google Shape;86;p13"/>
          <p:cNvSpPr txBox="1"/>
          <p:nvPr/>
        </p:nvSpPr>
        <p:spPr>
          <a:xfrm>
            <a:off x="0" y="2514600"/>
            <a:ext cx="4953000" cy="1920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</a:pPr>
            <a:r>
              <a:rPr b="1" i="0" lang="en-US" sz="4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Definition: a kind,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</a:pPr>
            <a:r>
              <a:rPr b="1" i="0" lang="en-US" sz="4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helpful, or friendly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</a:pPr>
            <a:r>
              <a:rPr b="1" i="0" lang="en-US" sz="4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feeling or attitude</a:t>
            </a: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co-friendly-holiday-537x358" id="91" name="Google Shape;91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4"/>
          <p:cNvSpPr/>
          <p:nvPr/>
        </p:nvSpPr>
        <p:spPr>
          <a:xfrm>
            <a:off x="1447800" y="1066800"/>
            <a:ext cx="6858000" cy="105727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1">
                <a:ln cap="flat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"/>
              </a:rPr>
              <a:t>GOODWILL </a:t>
            </a:r>
          </a:p>
        </p:txBody>
      </p:sp>
      <p:sp>
        <p:nvSpPr>
          <p:cNvPr id="93" name="Google Shape;93;p14"/>
          <p:cNvSpPr txBox="1"/>
          <p:nvPr/>
        </p:nvSpPr>
        <p:spPr>
          <a:xfrm>
            <a:off x="1355725" y="2576512"/>
            <a:ext cx="4530725" cy="1555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</a:pPr>
            <a:r>
              <a:rPr b="1" i="0" lang="en-US" sz="4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Pronunciation: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</a:pPr>
            <a:r>
              <a:rPr b="1" i="0" lang="en-US" sz="4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good·will </a:t>
            </a:r>
            <a:endParaRPr/>
          </a:p>
        </p:txBody>
      </p:sp>
      <p:sp>
        <p:nvSpPr>
          <p:cNvPr id="94" name="Google Shape;94;p14"/>
          <p:cNvSpPr txBox="1"/>
          <p:nvPr/>
        </p:nvSpPr>
        <p:spPr>
          <a:xfrm>
            <a:off x="6003925" y="5919787"/>
            <a:ext cx="1273175" cy="1190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Noun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36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co-friendly-holiday-537x358" id="99" name="Google Shape;99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5"/>
          <p:cNvSpPr/>
          <p:nvPr/>
        </p:nvSpPr>
        <p:spPr>
          <a:xfrm>
            <a:off x="1447800" y="1066800"/>
            <a:ext cx="6858000" cy="105727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1">
                <a:ln cap="flat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"/>
              </a:rPr>
              <a:t>GOODWILL </a:t>
            </a:r>
          </a:p>
        </p:txBody>
      </p:sp>
      <p:sp>
        <p:nvSpPr>
          <p:cNvPr id="101" name="Google Shape;101;p15"/>
          <p:cNvSpPr txBox="1"/>
          <p:nvPr/>
        </p:nvSpPr>
        <p:spPr>
          <a:xfrm>
            <a:off x="838200" y="2209800"/>
            <a:ext cx="3476625" cy="4111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</a:pPr>
            <a:r>
              <a:rPr b="1" i="0" lang="en-US" sz="4400" u="sng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Synonyms: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t/>
            </a:r>
            <a:endParaRPr b="1" i="0" sz="4400" u="sng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</a:pPr>
            <a:r>
              <a:rPr b="1" i="0" lang="en-US" sz="44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Friendliness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</a:pPr>
            <a:r>
              <a:rPr b="1" i="0" lang="en-US" sz="44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Kind</a:t>
            </a:r>
            <a:r>
              <a:rPr b="1" lang="en-US" sz="44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ness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</a:pPr>
            <a:r>
              <a:rPr b="1" i="0" lang="en-US" sz="44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Fellowship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44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co-friendly-holiday-537x358" id="106" name="Google Shape;106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6"/>
          <p:cNvSpPr/>
          <p:nvPr/>
        </p:nvSpPr>
        <p:spPr>
          <a:xfrm>
            <a:off x="1447800" y="1066800"/>
            <a:ext cx="6858000" cy="105727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1">
                <a:ln cap="flat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"/>
              </a:rPr>
              <a:t>GOODWILL </a:t>
            </a:r>
          </a:p>
        </p:txBody>
      </p:sp>
      <p:sp>
        <p:nvSpPr>
          <p:cNvPr id="108" name="Google Shape;108;p16"/>
          <p:cNvSpPr txBox="1"/>
          <p:nvPr/>
        </p:nvSpPr>
        <p:spPr>
          <a:xfrm>
            <a:off x="381000" y="2616200"/>
            <a:ext cx="4800600" cy="1570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</a:pPr>
            <a:r>
              <a:rPr b="1" i="0" lang="en-US" sz="32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He showed goodwill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</a:pPr>
            <a:r>
              <a:rPr b="1" i="0" lang="en-US" sz="32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by shoveling his neighbor’s driveway.</a:t>
            </a:r>
            <a:endParaRPr/>
          </a:p>
        </p:txBody>
      </p:sp>
      <p:pic>
        <p:nvPicPr>
          <p:cNvPr descr="08v_KADEN_NEWMAN_2_01-08-2009_VQF393B_t400" id="109" name="Google Shape;109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7200" y="4191000"/>
            <a:ext cx="3810000" cy="242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co-friendly-holiday-537x358" id="114" name="Google Shape;114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7"/>
          <p:cNvSpPr/>
          <p:nvPr/>
        </p:nvSpPr>
        <p:spPr>
          <a:xfrm>
            <a:off x="1447800" y="1066800"/>
            <a:ext cx="6858000" cy="105727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1">
                <a:ln cap="flat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"/>
              </a:rPr>
              <a:t>GOODWILL </a:t>
            </a:r>
          </a:p>
        </p:txBody>
      </p:sp>
      <p:sp>
        <p:nvSpPr>
          <p:cNvPr id="116" name="Google Shape;116;p17"/>
          <p:cNvSpPr txBox="1"/>
          <p:nvPr/>
        </p:nvSpPr>
        <p:spPr>
          <a:xfrm>
            <a:off x="762000" y="2133600"/>
            <a:ext cx="4652962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</a:pPr>
            <a:r>
              <a:rPr b="1" i="0" lang="en-US" sz="32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She demonstrates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</a:pPr>
            <a:r>
              <a:rPr b="1" i="0" lang="en-US" sz="32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goodwill by donating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</a:pPr>
            <a:r>
              <a:rPr b="1" i="0" lang="en-US" sz="32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to the Giving Tree every year.</a:t>
            </a:r>
            <a:endParaRPr/>
          </a:p>
        </p:txBody>
      </p:sp>
      <p:pic>
        <p:nvPicPr>
          <p:cNvPr descr="giving-tree_338x500" id="117" name="Google Shape;117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71600" y="4267200"/>
            <a:ext cx="2362200" cy="259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co-friendly-holiday-537x358" id="122" name="Google Shape;122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8"/>
          <p:cNvSpPr/>
          <p:nvPr/>
        </p:nvSpPr>
        <p:spPr>
          <a:xfrm>
            <a:off x="1447800" y="1066800"/>
            <a:ext cx="6858000" cy="105727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1">
                <a:ln cap="flat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"/>
              </a:rPr>
              <a:t>GOODWILL </a:t>
            </a:r>
          </a:p>
        </p:txBody>
      </p:sp>
      <p:sp>
        <p:nvSpPr>
          <p:cNvPr id="124" name="Google Shape;124;p18"/>
          <p:cNvSpPr txBox="1"/>
          <p:nvPr/>
        </p:nvSpPr>
        <p:spPr>
          <a:xfrm>
            <a:off x="1219200" y="2667000"/>
            <a:ext cx="3846512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</a:pPr>
            <a:r>
              <a:rPr b="1" i="0" lang="en-US" sz="32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When you share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</a:pPr>
            <a:r>
              <a:rPr b="1" i="0" lang="en-US" sz="32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with someone,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</a:pPr>
            <a:r>
              <a:rPr b="1" i="0" lang="en-US" sz="32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 show goodwill.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32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descr="sharing" id="125" name="Google Shape;125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19200" y="4343400"/>
            <a:ext cx="3657600" cy="236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co-friendly-holiday-537x358" id="130" name="Google Shape;130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/>
          <p:nvPr/>
        </p:nvSpPr>
        <p:spPr>
          <a:xfrm>
            <a:off x="1447800" y="1066800"/>
            <a:ext cx="6858000" cy="105727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1">
                <a:ln cap="flat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"/>
              </a:rPr>
              <a:t>GOODWILL </a:t>
            </a:r>
          </a:p>
        </p:txBody>
      </p:sp>
      <p:sp>
        <p:nvSpPr>
          <p:cNvPr id="132" name="Google Shape;132;p19"/>
          <p:cNvSpPr txBox="1"/>
          <p:nvPr/>
        </p:nvSpPr>
        <p:spPr>
          <a:xfrm>
            <a:off x="152400" y="2514600"/>
            <a:ext cx="5507037" cy="1554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</a:pPr>
            <a:r>
              <a:rPr b="1" i="0" lang="en-US" sz="32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If everyone practiced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</a:pPr>
            <a:r>
              <a:rPr b="1" i="0" lang="en-US" sz="32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goodwill, everyone would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</a:pPr>
            <a:r>
              <a:rPr b="1" i="0" lang="en-US" sz="32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be good to one another.</a:t>
            </a:r>
            <a:endParaRPr/>
          </a:p>
        </p:txBody>
      </p:sp>
      <p:pic>
        <p:nvPicPr>
          <p:cNvPr descr="Peace-on-Earth" id="133" name="Google Shape;133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200" y="4267200"/>
            <a:ext cx="3667125" cy="24336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co-friendly-holiday-537x358" id="138" name="Google Shape;138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0"/>
          <p:cNvSpPr/>
          <p:nvPr/>
        </p:nvSpPr>
        <p:spPr>
          <a:xfrm>
            <a:off x="1447800" y="1066800"/>
            <a:ext cx="6858000" cy="105727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1">
                <a:ln cap="flat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"/>
              </a:rPr>
              <a:t>GOODWILL </a:t>
            </a:r>
          </a:p>
        </p:txBody>
      </p:sp>
      <p:sp>
        <p:nvSpPr>
          <p:cNvPr id="140" name="Google Shape;140;p20"/>
          <p:cNvSpPr txBox="1"/>
          <p:nvPr/>
        </p:nvSpPr>
        <p:spPr>
          <a:xfrm>
            <a:off x="152400" y="2590800"/>
            <a:ext cx="5715000" cy="22875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</a:pPr>
            <a:r>
              <a:rPr b="1" i="0" lang="en-US" sz="4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Have you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</a:pPr>
            <a:r>
              <a:rPr b="1" i="0" lang="en-US" sz="4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experienced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</a:pPr>
            <a:r>
              <a:rPr b="1" i="0" lang="en-US" sz="4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goodwill recently?</a:t>
            </a:r>
            <a:r>
              <a:rPr b="1" i="0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co-friendly-holiday-537x358" id="145" name="Google Shape;145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1"/>
          <p:cNvSpPr/>
          <p:nvPr/>
        </p:nvSpPr>
        <p:spPr>
          <a:xfrm>
            <a:off x="1447800" y="1066800"/>
            <a:ext cx="6858000" cy="105727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1">
                <a:ln cap="flat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"/>
              </a:rPr>
              <a:t>GOODWILL </a:t>
            </a:r>
          </a:p>
        </p:txBody>
      </p:sp>
      <p:sp>
        <p:nvSpPr>
          <p:cNvPr id="147" name="Google Shape;147;p21"/>
          <p:cNvSpPr txBox="1"/>
          <p:nvPr/>
        </p:nvSpPr>
        <p:spPr>
          <a:xfrm>
            <a:off x="381000" y="2930525"/>
            <a:ext cx="6057900" cy="2101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</a:pPr>
            <a:r>
              <a:rPr b="1" i="0" lang="en-US" sz="44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will you show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</a:pPr>
            <a:r>
              <a:rPr b="1" i="0" lang="en-US" sz="44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goodwill this </a:t>
            </a:r>
            <a:r>
              <a:rPr b="1" lang="en-US" sz="44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holiday season</a:t>
            </a:r>
            <a:r>
              <a:rPr b="1" i="0" lang="en-US" sz="44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