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Gloria Hallelujah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GloriaHallelujah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a87575c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ca87575cc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100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100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1000"/>
              </a:spcBef>
              <a:spcAft>
                <a:spcPts val="0"/>
              </a:spcAft>
              <a:buSzPts val="1400"/>
              <a:buChar char="•"/>
              <a:defRPr sz="3200"/>
            </a:lvl1pPr>
            <a:lvl2pPr indent="-317500" lvl="1" marL="914400" rtl="0"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2800"/>
            </a:lvl2pPr>
            <a:lvl3pPr indent="-317500" lvl="2" marL="1371600" rtl="0"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2400"/>
            </a:lvl3pPr>
            <a:lvl4pPr indent="-317500" lvl="3" marL="1828800" rtl="0"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2000"/>
            </a:lvl4pPr>
            <a:lvl5pPr indent="-317500" lvl="4" marL="2286000" rtl="0"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2000"/>
            </a:lvl5pPr>
            <a:lvl6pPr indent="-317500" lvl="5" marL="2743200" rtl="0"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2000"/>
            </a:lvl6pPr>
            <a:lvl7pPr indent="-317500" lvl="6" marL="3200400" rtl="0"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2000"/>
            </a:lvl7pPr>
            <a:lvl8pPr indent="-317500" lvl="7" marL="3657600" rtl="0"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2000"/>
            </a:lvl8pPr>
            <a:lvl9pPr indent="-317500" lvl="8" marL="4114800" rtl="0"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1000"/>
              </a:spcBef>
              <a:spcAft>
                <a:spcPts val="0"/>
              </a:spcAft>
              <a:buSzPts val="1400"/>
              <a:buFont typeface="Calibri"/>
              <a:buNone/>
              <a:defRPr sz="1600"/>
            </a:lvl1pPr>
            <a:lvl2pPr indent="-228600" lvl="1" marL="9144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2pPr>
            <a:lvl3pPr indent="-228600" lvl="2" marL="13716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3pPr>
            <a:lvl4pPr indent="-228600" lvl="3" marL="18288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4pPr>
            <a:lvl5pPr indent="-228600" lvl="4" marL="22860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5pPr>
            <a:lvl6pPr indent="-228600" lvl="5" marL="27432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6pPr>
            <a:lvl7pPr indent="-228600" lvl="6" marL="32004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7pPr>
            <a:lvl8pPr indent="-228600" lvl="7" marL="36576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8pPr>
            <a:lvl9pPr indent="-228600" lvl="8" marL="41148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rtl="0">
              <a:spcBef>
                <a:spcPts val="1000"/>
              </a:spcBef>
              <a:spcAft>
                <a:spcPts val="0"/>
              </a:spcAft>
              <a:buSzPts val="1400"/>
              <a:buFont typeface="Calibri"/>
              <a:buNone/>
              <a:defRPr sz="1600"/>
            </a:lvl1pPr>
            <a:lvl2pPr indent="-228600" lvl="1" marL="9144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2pPr>
            <a:lvl3pPr indent="-228600" lvl="2" marL="13716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3pPr>
            <a:lvl4pPr indent="-228600" lvl="3" marL="18288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4pPr>
            <a:lvl5pPr indent="-228600" lvl="4" marL="22860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5pPr>
            <a:lvl6pPr indent="-228600" lvl="5" marL="27432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6pPr>
            <a:lvl7pPr indent="-228600" lvl="6" marL="32004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7pPr>
            <a:lvl8pPr indent="-228600" lvl="7" marL="36576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8pPr>
            <a:lvl9pPr indent="-228600" lvl="8" marL="4114800" rtl="0">
              <a:spcBef>
                <a:spcPts val="50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1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ctrTitle"/>
          </p:nvPr>
        </p:nvSpPr>
        <p:spPr>
          <a:xfrm>
            <a:off x="207818" y="2825460"/>
            <a:ext cx="11984182" cy="24245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Our Word of the Week is…</a:t>
            </a:r>
            <a:br>
              <a:rPr b="0" i="0" lang="en-US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</a:br>
            <a:br>
              <a:rPr b="0" i="0" lang="en-US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</a:br>
            <a:r>
              <a:rPr b="1" i="0" lang="en-US" sz="96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32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940232" y="4882596"/>
            <a:ext cx="106542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800">
                <a:latin typeface="Gloria Hallelujah"/>
                <a:ea typeface="Gloria Hallelujah"/>
                <a:cs typeface="Gloria Hallelujah"/>
                <a:sym typeface="Gloria Hallelujah"/>
              </a:rPr>
              <a:t>What do you think this word means?</a:t>
            </a:r>
            <a:endParaRPr b="0" i="0" sz="4800" u="none" cap="none" strike="noStrike">
              <a:solidFill>
                <a:schemeClr val="dk1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>
            <p:ph type="ctrTitle"/>
          </p:nvPr>
        </p:nvSpPr>
        <p:spPr>
          <a:xfrm>
            <a:off x="2268680" y="5334936"/>
            <a:ext cx="7654635" cy="9836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6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br>
              <a:rPr b="1" i="0" lang="en-US" sz="96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</a:br>
            <a:r>
              <a:rPr b="0" i="1" lang="en-US" sz="432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jist</a:t>
            </a:r>
            <a:br>
              <a:rPr b="0" i="1" lang="en-US" sz="432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</a:br>
            <a:r>
              <a:rPr b="0" i="0" lang="en-US" sz="54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noun</a:t>
            </a: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32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/>
          <p:nvPr>
            <p:ph idx="1" type="subTitle"/>
          </p:nvPr>
        </p:nvSpPr>
        <p:spPr>
          <a:xfrm>
            <a:off x="768924" y="4199666"/>
            <a:ext cx="10654200" cy="26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Definition:</a:t>
            </a:r>
            <a:endParaRPr sz="48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*the main</a:t>
            </a:r>
            <a:r>
              <a:rPr lang="en-US" sz="4800">
                <a:latin typeface="Gloria Hallelujah"/>
                <a:ea typeface="Gloria Hallelujah"/>
                <a:cs typeface="Gloria Hallelujah"/>
                <a:sym typeface="Gloria Hallelujah"/>
              </a:rPr>
              <a:t> </a:t>
            </a: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part of </a:t>
            </a:r>
            <a:r>
              <a:rPr lang="en-US" sz="4800">
                <a:latin typeface="Gloria Hallelujah"/>
                <a:ea typeface="Gloria Hallelujah"/>
                <a:cs typeface="Gloria Hallelujah"/>
                <a:sym typeface="Gloria Hallelujah"/>
              </a:rPr>
              <a:t>something</a:t>
            </a:r>
            <a:endParaRPr b="0" i="0" sz="4800" u="none" cap="none" strike="noStrike">
              <a:solidFill>
                <a:schemeClr val="dk1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5175" y="700650"/>
            <a:ext cx="4158600" cy="3119100"/>
          </a:xfrm>
          <a:prstGeom prst="rect">
            <a:avLst/>
          </a:prstGeom>
          <a:noFill/>
          <a:ln cap="flat" cmpd="sng" w="762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 txBox="1"/>
          <p:nvPr>
            <p:ph type="ctrTitle"/>
          </p:nvPr>
        </p:nvSpPr>
        <p:spPr>
          <a:xfrm>
            <a:off x="2268679" y="4495368"/>
            <a:ext cx="7654635" cy="9836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9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9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9600"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br>
              <a:rPr b="1" i="0" lang="en-US" sz="125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32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5"/>
          <p:cNvSpPr txBox="1"/>
          <p:nvPr>
            <p:ph idx="1" type="subTitle"/>
          </p:nvPr>
        </p:nvSpPr>
        <p:spPr>
          <a:xfrm>
            <a:off x="768923" y="2251797"/>
            <a:ext cx="10654146" cy="37887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66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Synonyms</a:t>
            </a:r>
            <a:endParaRPr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*point</a:t>
            </a:r>
            <a:endParaRPr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*idea		</a:t>
            </a:r>
            <a:endParaRPr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*bottom line</a:t>
            </a:r>
            <a:endParaRPr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27500" y="1534650"/>
            <a:ext cx="5580300" cy="4506000"/>
          </a:xfrm>
          <a:prstGeom prst="rect">
            <a:avLst/>
          </a:prstGeom>
          <a:noFill/>
          <a:ln cap="flat" cmpd="sng" w="762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>
            <p:ph type="ctrTitle"/>
          </p:nvPr>
        </p:nvSpPr>
        <p:spPr>
          <a:xfrm>
            <a:off x="2268678" y="4398386"/>
            <a:ext cx="7654635" cy="9836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96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br>
              <a:rPr b="0" i="0" lang="en-US" sz="96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32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6"/>
          <p:cNvSpPr txBox="1"/>
          <p:nvPr>
            <p:ph idx="1" type="subTitle"/>
          </p:nvPr>
        </p:nvSpPr>
        <p:spPr>
          <a:xfrm>
            <a:off x="768922" y="2308206"/>
            <a:ext cx="10654146" cy="37887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66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Antonyms</a:t>
            </a:r>
            <a:endParaRPr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*meaninglessness</a:t>
            </a:r>
            <a:endParaRPr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*insignificance</a:t>
            </a:r>
            <a:endParaRPr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46901" y="744500"/>
            <a:ext cx="4452900" cy="5548200"/>
          </a:xfrm>
          <a:prstGeom prst="rect">
            <a:avLst/>
          </a:prstGeom>
          <a:noFill/>
          <a:ln cap="flat" cmpd="sng" w="762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7"/>
          <p:cNvSpPr txBox="1"/>
          <p:nvPr>
            <p:ph type="ctrTitle"/>
          </p:nvPr>
        </p:nvSpPr>
        <p:spPr>
          <a:xfrm>
            <a:off x="2268678" y="4398386"/>
            <a:ext cx="7654635" cy="9836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963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br>
              <a:rPr b="0" i="0" lang="en-US" sz="432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32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7"/>
          <p:cNvSpPr txBox="1"/>
          <p:nvPr>
            <p:ph idx="1" type="subTitle"/>
          </p:nvPr>
        </p:nvSpPr>
        <p:spPr>
          <a:xfrm>
            <a:off x="720437" y="1911928"/>
            <a:ext cx="5874327" cy="4282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After reading </a:t>
            </a:r>
            <a:endParaRPr b="0" i="0" sz="4800" u="none" cap="none" strike="noStrike">
              <a:solidFill>
                <a:schemeClr val="dk1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an article in our </a:t>
            </a:r>
            <a:r>
              <a:rPr b="0" i="1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Scholastic News</a:t>
            </a: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, we </a:t>
            </a:r>
            <a:r>
              <a:rPr lang="en-US" sz="4800">
                <a:latin typeface="Gloria Hallelujah"/>
                <a:ea typeface="Gloria Hallelujah"/>
                <a:cs typeface="Gloria Hallelujah"/>
                <a:sym typeface="Gloria Hallelujah"/>
              </a:rPr>
              <a:t>wrote </a:t>
            </a: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 the </a:t>
            </a:r>
            <a:r>
              <a:rPr b="1" i="0" lang="en-US" sz="60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.</a:t>
            </a:r>
            <a:endParaRPr sz="48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77951" y="1280600"/>
            <a:ext cx="3896700" cy="5052600"/>
          </a:xfrm>
          <a:prstGeom prst="rect">
            <a:avLst/>
          </a:prstGeom>
          <a:noFill/>
          <a:ln cap="flat" cmpd="sng" w="762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8"/>
          <p:cNvSpPr txBox="1"/>
          <p:nvPr>
            <p:ph type="ctrTitle"/>
          </p:nvPr>
        </p:nvSpPr>
        <p:spPr>
          <a:xfrm>
            <a:off x="2268678" y="4398386"/>
            <a:ext cx="7654635" cy="9836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963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32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8"/>
          <p:cNvSpPr txBox="1"/>
          <p:nvPr>
            <p:ph idx="1" type="subTitle"/>
          </p:nvPr>
        </p:nvSpPr>
        <p:spPr>
          <a:xfrm>
            <a:off x="692728" y="1911928"/>
            <a:ext cx="5874327" cy="4282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The </a:t>
            </a:r>
            <a:r>
              <a:rPr b="1" i="0" lang="en-US" sz="60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r>
              <a:rPr b="0" i="0" lang="en-US" sz="5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, </a:t>
            </a:r>
            <a:r>
              <a:rPr b="0" i="0" lang="en-US" sz="44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or lesson, of </a:t>
            </a:r>
            <a:r>
              <a:rPr b="0" i="1" lang="en-US" sz="44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Enemy Pie</a:t>
            </a:r>
            <a:r>
              <a:rPr b="0" i="0" lang="en-US" sz="44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, is not to judge a person before you get to know them.</a:t>
            </a:r>
            <a:endParaRPr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26308" y="2863401"/>
            <a:ext cx="2972835" cy="3684847"/>
          </a:xfrm>
          <a:prstGeom prst="rect">
            <a:avLst/>
          </a:prstGeom>
          <a:noFill/>
          <a:ln cap="flat" cmpd="sng" w="762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27" name="Google Shape;127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61288" y="1119425"/>
            <a:ext cx="1924050" cy="2466975"/>
          </a:xfrm>
          <a:prstGeom prst="rect">
            <a:avLst/>
          </a:prstGeom>
          <a:noFill/>
          <a:ln cap="flat" cmpd="sng" w="762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9"/>
          <p:cNvSpPr txBox="1"/>
          <p:nvPr>
            <p:ph type="ctrTitle"/>
          </p:nvPr>
        </p:nvSpPr>
        <p:spPr>
          <a:xfrm>
            <a:off x="2268678" y="4398386"/>
            <a:ext cx="7654635" cy="9836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96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32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9"/>
          <p:cNvSpPr txBox="1"/>
          <p:nvPr>
            <p:ph idx="1" type="subTitle"/>
          </p:nvPr>
        </p:nvSpPr>
        <p:spPr>
          <a:xfrm>
            <a:off x="692725" y="1911925"/>
            <a:ext cx="6123600" cy="47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Because they were </a:t>
            </a:r>
            <a:r>
              <a:rPr lang="en-US" sz="4800">
                <a:latin typeface="Gloria Hallelujah"/>
                <a:ea typeface="Gloria Hallelujah"/>
                <a:cs typeface="Gloria Hallelujah"/>
                <a:sym typeface="Gloria Hallelujah"/>
              </a:rPr>
              <a:t>not paying attention,</a:t>
            </a: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 the </a:t>
            </a:r>
            <a:r>
              <a:rPr lang="en-US" sz="4800">
                <a:latin typeface="Gloria Hallelujah"/>
                <a:ea typeface="Gloria Hallelujah"/>
                <a:cs typeface="Gloria Hallelujah"/>
                <a:sym typeface="Gloria Hallelujah"/>
              </a:rPr>
              <a:t>children</a:t>
            </a: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 missed the </a:t>
            </a:r>
            <a:r>
              <a:rPr b="1" i="0" lang="en-US" sz="60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r>
              <a:rPr b="0" i="0" lang="en-US" sz="4800" u="none" cap="none" strike="noStrike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 of the math lesson</a:t>
            </a:r>
            <a:r>
              <a:rPr lang="en-US" sz="4800">
                <a:latin typeface="Gloria Hallelujah"/>
                <a:ea typeface="Gloria Hallelujah"/>
                <a:cs typeface="Gloria Hallelujah"/>
                <a:sym typeface="Gloria Hallelujah"/>
              </a:rPr>
              <a:t>.</a:t>
            </a:r>
            <a:endParaRPr b="0" i="0" sz="4800" u="none" cap="none" strike="noStrike">
              <a:solidFill>
                <a:schemeClr val="dk1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pic>
        <p:nvPicPr>
          <p:cNvPr id="135" name="Google Shape;13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97592" y="2313710"/>
            <a:ext cx="4957786" cy="3308026"/>
          </a:xfrm>
          <a:prstGeom prst="rect">
            <a:avLst/>
          </a:prstGeom>
          <a:noFill/>
          <a:ln cap="flat" cmpd="sng" w="762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0"/>
          <p:cNvSpPr txBox="1"/>
          <p:nvPr>
            <p:ph type="ctrTitle"/>
          </p:nvPr>
        </p:nvSpPr>
        <p:spPr>
          <a:xfrm>
            <a:off x="2268678" y="4398386"/>
            <a:ext cx="7654500" cy="98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32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0"/>
          <p:cNvSpPr txBox="1"/>
          <p:nvPr>
            <p:ph idx="1" type="subTitle"/>
          </p:nvPr>
        </p:nvSpPr>
        <p:spPr>
          <a:xfrm>
            <a:off x="46800" y="116475"/>
            <a:ext cx="12098401" cy="4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800">
                <a:latin typeface="Gloria Hallelujah"/>
                <a:ea typeface="Gloria Hallelujah"/>
                <a:cs typeface="Gloria Hallelujah"/>
                <a:sym typeface="Gloria Hallelujah"/>
              </a:rPr>
              <a:t>What is the</a:t>
            </a:r>
            <a:r>
              <a:rPr lang="en-US" sz="6000">
                <a:latin typeface="Gloria Hallelujah"/>
                <a:ea typeface="Gloria Hallelujah"/>
                <a:cs typeface="Gloria Hallelujah"/>
                <a:sym typeface="Gloria Hallelujah"/>
              </a:rPr>
              <a:t> </a:t>
            </a:r>
            <a:r>
              <a:rPr b="1" lang="en-US" sz="7200"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r>
              <a:rPr lang="en-US" sz="6000">
                <a:latin typeface="Gloria Hallelujah"/>
                <a:ea typeface="Gloria Hallelujah"/>
                <a:cs typeface="Gloria Hallelujah"/>
                <a:sym typeface="Gloria Hallelujah"/>
              </a:rPr>
              <a:t> </a:t>
            </a:r>
            <a:r>
              <a:rPr lang="en-US" sz="4800">
                <a:latin typeface="Gloria Hallelujah"/>
                <a:ea typeface="Gloria Hallelujah"/>
                <a:cs typeface="Gloria Hallelujah"/>
                <a:sym typeface="Gloria Hallelujah"/>
              </a:rPr>
              <a:t>of the picture below?</a:t>
            </a:r>
            <a:endParaRPr sz="48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3125" y="2088625"/>
            <a:ext cx="6688825" cy="451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1"/>
          <p:cNvSpPr txBox="1"/>
          <p:nvPr>
            <p:ph type="ctrTitle"/>
          </p:nvPr>
        </p:nvSpPr>
        <p:spPr>
          <a:xfrm>
            <a:off x="2268678" y="4398386"/>
            <a:ext cx="7654635" cy="9836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43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32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1"/>
          <p:cNvSpPr txBox="1"/>
          <p:nvPr>
            <p:ph idx="1" type="subTitle"/>
          </p:nvPr>
        </p:nvSpPr>
        <p:spPr>
          <a:xfrm>
            <a:off x="46800" y="0"/>
            <a:ext cx="12098401" cy="4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6000">
                <a:latin typeface="Gloria Hallelujah"/>
                <a:ea typeface="Gloria Hallelujah"/>
                <a:cs typeface="Gloria Hallelujah"/>
                <a:sym typeface="Gloria Hallelujah"/>
              </a:rPr>
              <a:t>What is the </a:t>
            </a:r>
            <a:r>
              <a:rPr b="1" lang="en-US" sz="7200">
                <a:latin typeface="Gloria Hallelujah"/>
                <a:ea typeface="Gloria Hallelujah"/>
                <a:cs typeface="Gloria Hallelujah"/>
                <a:sym typeface="Gloria Hallelujah"/>
              </a:rPr>
              <a:t>gist</a:t>
            </a:r>
            <a:r>
              <a:rPr lang="en-US" sz="6000">
                <a:latin typeface="Gloria Hallelujah"/>
                <a:ea typeface="Gloria Hallelujah"/>
                <a:cs typeface="Gloria Hallelujah"/>
                <a:sym typeface="Gloria Hallelujah"/>
              </a:rPr>
              <a:t> of the poem?</a:t>
            </a:r>
            <a:endParaRPr sz="60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457200" lvl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457200" lvl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49800" y="1363075"/>
            <a:ext cx="4243725" cy="549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