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62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214" y="1325243"/>
            <a:ext cx="7766936" cy="1646302"/>
          </a:xfrm>
        </p:spPr>
        <p:txBody>
          <a:bodyPr/>
          <a:lstStyle/>
          <a:p>
            <a:pPr algn="ctr"/>
            <a:r>
              <a:rPr lang="en-US" sz="7200" b="1" dirty="0" smtClean="0">
                <a:latin typeface="Bradley Hand ITC" panose="03070402050302030203" pitchFamily="66" charset="0"/>
              </a:rPr>
              <a:t>Word of the Week</a:t>
            </a:r>
            <a:endParaRPr lang="en-US" sz="7200" b="1" dirty="0">
              <a:latin typeface="Bradley Hand ITC" panose="03070402050302030203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7030A0"/>
                </a:solidFill>
              </a:rPr>
              <a:t>Commiserate</a:t>
            </a:r>
            <a:endParaRPr lang="en-US" sz="7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56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7863" y="3368289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8634" y="872300"/>
            <a:ext cx="817963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err="1" smtClean="0">
                <a:solidFill>
                  <a:srgbClr val="7030A0"/>
                </a:solidFill>
                <a:latin typeface="arial" panose="020B0604020202020204" pitchFamily="34" charset="0"/>
              </a:rPr>
              <a:t>com·mis·er·ate</a:t>
            </a:r>
            <a:r>
              <a:rPr lang="en-US" sz="8000" dirty="0" smtClean="0">
                <a:solidFill>
                  <a:srgbClr val="7030A0"/>
                </a:solidFill>
                <a:latin typeface="arial" panose="020B0604020202020204" pitchFamily="34" charset="0"/>
              </a:rPr>
              <a:t>	</a:t>
            </a:r>
            <a:r>
              <a:rPr lang="en-US" sz="4800" dirty="0" smtClean="0">
                <a:solidFill>
                  <a:srgbClr val="7030A0"/>
                </a:solidFill>
                <a:latin typeface="arial" panose="020B0604020202020204" pitchFamily="34" charset="0"/>
              </a:rPr>
              <a:t>			   </a:t>
            </a:r>
          </a:p>
          <a:p>
            <a:r>
              <a:rPr lang="en-US" sz="4800" dirty="0" err="1" smtClean="0">
                <a:solidFill>
                  <a:srgbClr val="7030A0"/>
                </a:solidFill>
                <a:latin typeface="arial" panose="020B0604020202020204" pitchFamily="34" charset="0"/>
              </a:rPr>
              <a:t>kə</a:t>
            </a:r>
            <a:r>
              <a:rPr lang="en-US" sz="4800" dirty="0" err="1">
                <a:solidFill>
                  <a:srgbClr val="7030A0"/>
                </a:solidFill>
                <a:latin typeface="arial" panose="020B0604020202020204" pitchFamily="34" charset="0"/>
              </a:rPr>
              <a:t>ˈmizəˌrāt</a:t>
            </a:r>
            <a:r>
              <a:rPr lang="en-US" sz="4800" dirty="0" smtClean="0">
                <a:solidFill>
                  <a:srgbClr val="7030A0"/>
                </a:solidFill>
                <a:latin typeface="arial" panose="020B0604020202020204" pitchFamily="34" charset="0"/>
              </a:rPr>
              <a:t>/</a:t>
            </a:r>
          </a:p>
          <a:p>
            <a:endParaRPr lang="en-US" sz="48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r>
              <a:rPr lang="en-US" sz="4800" dirty="0" smtClean="0">
                <a:solidFill>
                  <a:srgbClr val="7030A0"/>
                </a:solidFill>
                <a:latin typeface="arial" panose="020B0604020202020204" pitchFamily="34" charset="0"/>
              </a:rPr>
              <a:t>verb</a:t>
            </a:r>
          </a:p>
          <a:p>
            <a:endParaRPr lang="en-US" sz="48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r>
              <a:rPr lang="en-US" sz="4800" dirty="0" smtClean="0">
                <a:solidFill>
                  <a:srgbClr val="7030A0"/>
                </a:solidFill>
                <a:latin typeface="arial" panose="020B0604020202020204" pitchFamily="34" charset="0"/>
              </a:rPr>
              <a:t>Latin origin</a:t>
            </a:r>
          </a:p>
          <a:p>
            <a:pPr algn="ctr"/>
            <a:endParaRPr lang="en-US" sz="4800" b="0" i="0" dirty="0"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6" name="Picture 4" descr="Image result for commiser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153" y="2893102"/>
            <a:ext cx="4482325" cy="251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72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ytimg.com/vi/6bZHP46or1M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34" y="254834"/>
            <a:ext cx="8372496" cy="6279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299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674" y="644577"/>
            <a:ext cx="879922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>
                <a:solidFill>
                  <a:srgbClr val="7030A0"/>
                </a:solidFill>
              </a:rPr>
              <a:t>Synonyms</a:t>
            </a:r>
            <a:r>
              <a:rPr lang="en-US" dirty="0" smtClean="0"/>
              <a:t> 							</a:t>
            </a:r>
            <a:r>
              <a:rPr lang="en-US" sz="4400" u="sng" dirty="0" smtClean="0">
                <a:solidFill>
                  <a:srgbClr val="7030A0"/>
                </a:solidFill>
              </a:rPr>
              <a:t>Antonyms</a:t>
            </a:r>
          </a:p>
          <a:p>
            <a:endParaRPr lang="en-US" sz="2800" dirty="0" smtClean="0"/>
          </a:p>
          <a:p>
            <a:r>
              <a:rPr lang="en-US" sz="2800" dirty="0" smtClean="0"/>
              <a:t>sympathize									be indifferent</a:t>
            </a:r>
          </a:p>
          <a:p>
            <a:r>
              <a:rPr lang="en-US" sz="2800" dirty="0" smtClean="0"/>
              <a:t>console										disregard</a:t>
            </a:r>
          </a:p>
          <a:p>
            <a:r>
              <a:rPr lang="en-US" sz="2800" dirty="0" smtClean="0"/>
              <a:t>pity											turn away		</a:t>
            </a:r>
            <a:endParaRPr lang="en-US" sz="2800" dirty="0"/>
          </a:p>
          <a:p>
            <a:r>
              <a:rPr lang="en-US" sz="2800" dirty="0" smtClean="0"/>
              <a:t>feel for</a:t>
            </a:r>
          </a:p>
          <a:p>
            <a:r>
              <a:rPr lang="en-US" sz="2800" dirty="0" smtClean="0"/>
              <a:t>worry</a:t>
            </a:r>
          </a:p>
          <a:p>
            <a:endParaRPr lang="en-US" sz="2800" dirty="0" smtClean="0"/>
          </a:p>
          <a:p>
            <a:endParaRPr lang="en-US" dirty="0"/>
          </a:p>
        </p:txBody>
      </p:sp>
      <p:pic>
        <p:nvPicPr>
          <p:cNvPr id="4098" name="Picture 2" descr="https://i.imgur.com/mIzTFr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185" y="2827302"/>
            <a:ext cx="3759851" cy="375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91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ordinfo.info/words/images/commiserat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32" y="381077"/>
            <a:ext cx="3546996" cy="608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wordinfo.info/words/images/commiserat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594" y="423645"/>
            <a:ext cx="3546995" cy="604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77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4131" y="692419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5400" dirty="0">
                <a:solidFill>
                  <a:srgbClr val="222222"/>
                </a:solidFill>
                <a:latin typeface="arial" panose="020B0604020202020204" pitchFamily="34" charset="0"/>
              </a:rPr>
              <a:t>Today, we </a:t>
            </a:r>
            <a:r>
              <a:rPr lang="en-US" sz="5400" dirty="0">
                <a:solidFill>
                  <a:srgbClr val="0070C0"/>
                </a:solidFill>
                <a:latin typeface="arial" panose="020B0604020202020204" pitchFamily="34" charset="0"/>
              </a:rPr>
              <a:t>commiserate</a:t>
            </a:r>
            <a:r>
              <a:rPr lang="en-US" sz="5400" dirty="0">
                <a:solidFill>
                  <a:srgbClr val="222222"/>
                </a:solidFill>
                <a:latin typeface="arial" panose="020B0604020202020204" pitchFamily="34" charset="0"/>
              </a:rPr>
              <a:t> with those who have lost loved ones in the war.</a:t>
            </a:r>
            <a:endParaRPr lang="en-US" sz="5400" dirty="0"/>
          </a:p>
        </p:txBody>
      </p:sp>
      <p:pic>
        <p:nvPicPr>
          <p:cNvPr id="1026" name="Picture 2" descr="http://smallwarsjournal.com/sites/default/files/md2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705" y="3973642"/>
            <a:ext cx="3865590" cy="257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cdn.meme.am/instances/500x/577405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71" y="698917"/>
            <a:ext cx="7474420" cy="560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7634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22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</vt:lpstr>
      <vt:lpstr>Bradley Hand ITC</vt:lpstr>
      <vt:lpstr>Trebuchet MS</vt:lpstr>
      <vt:lpstr>Wingdings 3</vt:lpstr>
      <vt:lpstr>Facet</vt:lpstr>
      <vt:lpstr>Word of the Week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of the Week</dc:title>
  <dc:creator>LINDA DESTEFANO</dc:creator>
  <cp:lastModifiedBy>ALICIA HUDAK</cp:lastModifiedBy>
  <cp:revision>5</cp:revision>
  <dcterms:created xsi:type="dcterms:W3CDTF">2015-09-15T16:51:00Z</dcterms:created>
  <dcterms:modified xsi:type="dcterms:W3CDTF">2015-11-16T13:27:49Z</dcterms:modified>
</cp:coreProperties>
</file>