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85792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345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379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421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81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2793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5400" b="1" dirty="0" smtClean="0">
                <a:solidFill>
                  <a:srgbClr val="351C75"/>
                </a:solidFill>
              </a:rPr>
              <a:t>ASSUAGED</a:t>
            </a:r>
            <a:endParaRPr lang="en" sz="5400" b="1" dirty="0">
              <a:solidFill>
                <a:srgbClr val="351C75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3900" b="1" dirty="0">
                <a:solidFill>
                  <a:srgbClr val="000000"/>
                </a:solidFill>
              </a:rPr>
              <a:t>verb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769" y="0"/>
            <a:ext cx="2541231" cy="3354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71886"/>
            <a:ext cx="2724150" cy="23716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11700" y="100"/>
            <a:ext cx="8520599" cy="51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b="1">
                <a:solidFill>
                  <a:srgbClr val="134F5C"/>
                </a:solidFill>
              </a:rPr>
              <a:t>Definition:</a:t>
            </a:r>
          </a:p>
          <a:p>
            <a:pPr marL="457200" lvl="0" indent="-438150" rtl="0">
              <a:spcBef>
                <a:spcPts val="0"/>
              </a:spcBef>
              <a:buClr>
                <a:srgbClr val="134F5C"/>
              </a:buClr>
              <a:buSzPct val="100000"/>
              <a:buChar char="●"/>
            </a:pPr>
            <a:r>
              <a:rPr lang="en" sz="3300">
                <a:solidFill>
                  <a:srgbClr val="134F5C"/>
                </a:solidFill>
              </a:rPr>
              <a:t>satisfied an appetite or desire</a:t>
            </a:r>
          </a:p>
          <a:p>
            <a:pPr marL="457200" lvl="0" indent="-438150" rtl="0">
              <a:spcBef>
                <a:spcPts val="0"/>
              </a:spcBef>
              <a:buClr>
                <a:srgbClr val="134F5C"/>
              </a:buClr>
              <a:buSzPct val="100000"/>
              <a:buChar char="●"/>
            </a:pPr>
            <a:r>
              <a:rPr lang="en" sz="3300">
                <a:solidFill>
                  <a:srgbClr val="134F5C"/>
                </a:solidFill>
              </a:rPr>
              <a:t>made an unpleasant feeling less intense</a:t>
            </a:r>
          </a:p>
          <a:p>
            <a:pPr rtl="0">
              <a:spcBef>
                <a:spcPts val="0"/>
              </a:spcBef>
              <a:buNone/>
            </a:pPr>
            <a:endParaRPr sz="3700" b="1">
              <a:solidFill>
                <a:srgbClr val="134F5C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3600" b="1">
                <a:solidFill>
                  <a:srgbClr val="134F5C"/>
                </a:solidFill>
              </a:rPr>
              <a:t>Related Forms:</a:t>
            </a:r>
          </a:p>
          <a:p>
            <a:pPr marL="457200" lvl="0" indent="-438150" rtl="0">
              <a:spcBef>
                <a:spcPts val="0"/>
              </a:spcBef>
              <a:buClr>
                <a:srgbClr val="134F5C"/>
              </a:buClr>
              <a:buSzPct val="100000"/>
              <a:buChar char="●"/>
            </a:pPr>
            <a:r>
              <a:rPr lang="en" sz="3300">
                <a:solidFill>
                  <a:srgbClr val="134F5C"/>
                </a:solidFill>
              </a:rPr>
              <a:t>assuage, assuaging</a:t>
            </a:r>
          </a:p>
          <a:p>
            <a:pPr rtl="0">
              <a:spcBef>
                <a:spcPts val="0"/>
              </a:spcBef>
              <a:buNone/>
            </a:pPr>
            <a:endParaRPr sz="3300" b="1">
              <a:solidFill>
                <a:srgbClr val="134F5C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3300" b="1">
              <a:solidFill>
                <a:srgbClr val="134F5C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301025"/>
            <a:ext cx="8520599" cy="426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500" b="1">
                <a:solidFill>
                  <a:srgbClr val="741B47"/>
                </a:solidFill>
              </a:rPr>
              <a:t>Synonyms:</a:t>
            </a:r>
          </a:p>
          <a:p>
            <a:pPr marL="457200" lvl="0" indent="-419100" rtl="0">
              <a:spcBef>
                <a:spcPts val="0"/>
              </a:spcBef>
              <a:buClr>
                <a:srgbClr val="741B47"/>
              </a:buClr>
              <a:buSzPct val="100000"/>
              <a:buChar char="❏"/>
            </a:pPr>
            <a:r>
              <a:rPr lang="en" sz="3000" b="1">
                <a:solidFill>
                  <a:srgbClr val="741B47"/>
                </a:solidFill>
              </a:rPr>
              <a:t>gratified, appeased, fulfilled</a:t>
            </a:r>
          </a:p>
          <a:p>
            <a:pPr marL="457200" lvl="0" indent="-419100" rtl="0">
              <a:spcBef>
                <a:spcPts val="0"/>
              </a:spcBef>
              <a:buClr>
                <a:srgbClr val="741B47"/>
              </a:buClr>
              <a:buSzPct val="100000"/>
              <a:buChar char="❏"/>
            </a:pPr>
            <a:r>
              <a:rPr lang="en" sz="3000" b="1">
                <a:solidFill>
                  <a:srgbClr val="741B47"/>
                </a:solidFill>
              </a:rPr>
              <a:t>relieved, eased, soothed</a:t>
            </a:r>
          </a:p>
          <a:p>
            <a:pPr rtl="0">
              <a:spcBef>
                <a:spcPts val="0"/>
              </a:spcBef>
              <a:buNone/>
            </a:pPr>
            <a:endParaRPr sz="3000" b="1">
              <a:solidFill>
                <a:srgbClr val="741B47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3000" b="1">
                <a:solidFill>
                  <a:srgbClr val="741B47"/>
                </a:solidFill>
              </a:rPr>
              <a:t>Spot </a:t>
            </a:r>
            <a:r>
              <a:rPr lang="en" sz="3000" b="1" u="sng">
                <a:solidFill>
                  <a:srgbClr val="741B47"/>
                </a:solidFill>
              </a:rPr>
              <a:t>assuaged</a:t>
            </a:r>
            <a:r>
              <a:rPr lang="en" sz="3000" b="1">
                <a:solidFill>
                  <a:srgbClr val="741B47"/>
                </a:solidFill>
              </a:rPr>
              <a:t> his fear of thunder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>
                <a:solidFill>
                  <a:srgbClr val="741B47"/>
                </a:solidFill>
              </a:rPr>
              <a:t>by cuddling with a friend.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4748" y="2359925"/>
            <a:ext cx="2177550" cy="163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252475"/>
            <a:ext cx="8520599" cy="48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 b="1">
                <a:solidFill>
                  <a:srgbClr val="1155CC"/>
                </a:solidFill>
              </a:rPr>
              <a:t>Antonyms:                </a:t>
            </a:r>
          </a:p>
          <a:p>
            <a:pPr marL="457200" lvl="0" indent="-419100" rtl="0">
              <a:spcBef>
                <a:spcPts val="0"/>
              </a:spcBef>
              <a:buClr>
                <a:srgbClr val="1155CC"/>
              </a:buClr>
              <a:buSzPct val="100000"/>
              <a:buChar char="★"/>
            </a:pPr>
            <a:r>
              <a:rPr lang="en" sz="3000" b="1">
                <a:solidFill>
                  <a:srgbClr val="1155CC"/>
                </a:solidFill>
              </a:rPr>
              <a:t>dissatisfied                         </a:t>
            </a:r>
          </a:p>
          <a:p>
            <a:pPr marL="457200" lvl="0" indent="-419100" rtl="0">
              <a:spcBef>
                <a:spcPts val="0"/>
              </a:spcBef>
              <a:buClr>
                <a:srgbClr val="1155CC"/>
              </a:buClr>
              <a:buSzPct val="100000"/>
              <a:buChar char="★"/>
            </a:pPr>
            <a:r>
              <a:rPr lang="en" sz="3000" b="1">
                <a:solidFill>
                  <a:srgbClr val="1155CC"/>
                </a:solidFill>
              </a:rPr>
              <a:t>irritated</a:t>
            </a:r>
          </a:p>
          <a:p>
            <a:pPr marL="457200" lvl="0" indent="-419100" rtl="0">
              <a:spcBef>
                <a:spcPts val="0"/>
              </a:spcBef>
              <a:buClr>
                <a:srgbClr val="1155CC"/>
              </a:buClr>
              <a:buSzPct val="100000"/>
              <a:buChar char="★"/>
            </a:pPr>
            <a:r>
              <a:rPr lang="en" sz="3000" b="1">
                <a:solidFill>
                  <a:srgbClr val="1155CC"/>
                </a:solidFill>
              </a:rPr>
              <a:t>aggravated</a:t>
            </a:r>
          </a:p>
          <a:p>
            <a:pPr marL="457200" lvl="0" indent="-419100" rtl="0">
              <a:spcBef>
                <a:spcPts val="0"/>
              </a:spcBef>
              <a:buClr>
                <a:srgbClr val="1155CC"/>
              </a:buClr>
              <a:buSzPct val="100000"/>
              <a:buChar char="★"/>
            </a:pPr>
            <a:r>
              <a:rPr lang="en" sz="3000" b="1">
                <a:solidFill>
                  <a:srgbClr val="1155CC"/>
                </a:solidFill>
              </a:rPr>
              <a:t>upset</a:t>
            </a:r>
          </a:p>
          <a:p>
            <a:pPr rtl="0">
              <a:spcBef>
                <a:spcPts val="0"/>
              </a:spcBef>
              <a:buNone/>
            </a:pPr>
            <a:endParaRPr sz="3000" b="1">
              <a:solidFill>
                <a:srgbClr val="1155CC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>
                <a:solidFill>
                  <a:srgbClr val="1155CC"/>
                </a:solidFill>
              </a:rPr>
              <a:t>Tom’s fears about his Science test were </a:t>
            </a:r>
            <a:r>
              <a:rPr lang="en" sz="2600" b="1" u="sng">
                <a:solidFill>
                  <a:srgbClr val="1155CC"/>
                </a:solidFill>
              </a:rPr>
              <a:t>assuaged</a:t>
            </a:r>
            <a:r>
              <a:rPr lang="en" sz="2600" b="1">
                <a:solidFill>
                  <a:srgbClr val="1155CC"/>
                </a:solidFill>
              </a:rPr>
              <a:t> when he realized he aced it.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1762" y="2342900"/>
            <a:ext cx="2638425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53750" y="200850"/>
            <a:ext cx="8836499" cy="474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7F6000"/>
                </a:solidFill>
              </a:rPr>
              <a:t>I </a:t>
            </a:r>
            <a:r>
              <a:rPr lang="en" sz="2400" b="1" u="sng">
                <a:solidFill>
                  <a:srgbClr val="7F6000"/>
                </a:solidFill>
              </a:rPr>
              <a:t>assuaged</a:t>
            </a:r>
            <a:r>
              <a:rPr lang="en" sz="2400" b="1">
                <a:solidFill>
                  <a:srgbClr val="7F6000"/>
                </a:solidFill>
              </a:rPr>
              <a:t> my guilt by apologizing for what I had done.</a:t>
            </a:r>
          </a:p>
          <a:p>
            <a:pPr rtl="0">
              <a:spcBef>
                <a:spcPts val="0"/>
              </a:spcBef>
              <a:buNone/>
            </a:pPr>
            <a:endParaRPr sz="2400" b="1">
              <a:solidFill>
                <a:srgbClr val="7F6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 b="1">
                <a:solidFill>
                  <a:srgbClr val="7F6000"/>
                </a:solidFill>
              </a:rPr>
              <a:t>Cameron </a:t>
            </a:r>
            <a:r>
              <a:rPr lang="en" sz="2400" b="1" u="sng">
                <a:solidFill>
                  <a:srgbClr val="7F6000"/>
                </a:solidFill>
              </a:rPr>
              <a:t>assuaged</a:t>
            </a:r>
            <a:r>
              <a:rPr lang="en" sz="2400" b="1">
                <a:solidFill>
                  <a:srgbClr val="7F6000"/>
                </a:solidFill>
              </a:rPr>
              <a:t> his hunger with a big bowl of pasta.</a:t>
            </a:r>
          </a:p>
          <a:p>
            <a:pPr rtl="0">
              <a:spcBef>
                <a:spcPts val="0"/>
              </a:spcBef>
              <a:buNone/>
            </a:pPr>
            <a:endParaRPr sz="2400" b="1">
              <a:solidFill>
                <a:srgbClr val="7F600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2400" b="1">
              <a:solidFill>
                <a:srgbClr val="7F6000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sz="2400" b="1">
              <a:solidFill>
                <a:srgbClr val="7F6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 b="1">
                <a:solidFill>
                  <a:srgbClr val="7F6000"/>
                </a:solidFill>
              </a:rPr>
              <a:t>The store </a:t>
            </a:r>
            <a:r>
              <a:rPr lang="en" sz="2400" b="1" u="sng">
                <a:solidFill>
                  <a:srgbClr val="7F6000"/>
                </a:solidFill>
              </a:rPr>
              <a:t>assuaged</a:t>
            </a:r>
            <a:r>
              <a:rPr lang="en" sz="2400" b="1">
                <a:solidFill>
                  <a:srgbClr val="7F6000"/>
                </a:solidFill>
              </a:rPr>
              <a:t> the angry customers by offering them a full refund.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8775" y="2035300"/>
            <a:ext cx="260985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102</Words>
  <Application>Microsoft Office PowerPoint</Application>
  <PresentationFormat>On-screen Show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simple-light-2</vt:lpstr>
      <vt:lpstr>ASSUAGED verb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assuaged verb</dc:title>
  <dc:creator>ALICIA HUDAK</dc:creator>
  <cp:lastModifiedBy>ALICIA HUDAK</cp:lastModifiedBy>
  <cp:revision>5</cp:revision>
  <dcterms:modified xsi:type="dcterms:W3CDTF">2018-10-12T15:04:52Z</dcterms:modified>
</cp:coreProperties>
</file>